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8" r:id="rId3"/>
    <p:sldId id="401" r:id="rId4"/>
    <p:sldId id="410" r:id="rId5"/>
    <p:sldId id="407" r:id="rId6"/>
    <p:sldId id="260" r:id="rId7"/>
    <p:sldId id="264" r:id="rId8"/>
    <p:sldId id="263" r:id="rId9"/>
    <p:sldId id="406" r:id="rId10"/>
    <p:sldId id="411" r:id="rId11"/>
    <p:sldId id="412" r:id="rId12"/>
    <p:sldId id="258" r:id="rId13"/>
    <p:sldId id="403" r:id="rId14"/>
    <p:sldId id="262" r:id="rId15"/>
    <p:sldId id="261" r:id="rId16"/>
    <p:sldId id="351" r:id="rId17"/>
    <p:sldId id="352" r:id="rId18"/>
    <p:sldId id="398" r:id="rId19"/>
    <p:sldId id="419" r:id="rId20"/>
    <p:sldId id="416" r:id="rId21"/>
    <p:sldId id="414" r:id="rId22"/>
    <p:sldId id="415" r:id="rId23"/>
    <p:sldId id="402" r:id="rId24"/>
    <p:sldId id="420" r:id="rId25"/>
    <p:sldId id="413" r:id="rId26"/>
    <p:sldId id="386" r:id="rId27"/>
    <p:sldId id="409" r:id="rId28"/>
    <p:sldId id="417" r:id="rId29"/>
    <p:sldId id="404" r:id="rId30"/>
    <p:sldId id="387" r:id="rId31"/>
    <p:sldId id="4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3AC0-C1A2-72B9-E009-92154D2EC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60E0E-DC84-F068-F6EC-80F567D9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790F-3BC8-4EA7-466A-3858FFFC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F82F-19F1-2A82-3236-CEAE6B79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1EE7-D3C1-1868-EE9C-52D9B457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7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891E-BE06-851D-46AA-31DEB8EA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AF4C2-90BC-FBDD-FA7F-0C12060E0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357A-4A6F-3BD9-623E-65379C7B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5E1FE-99BC-1C57-472B-2D84F698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1BD8-EB4A-C698-3214-A75307A5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3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86423-8D07-C4CC-48DC-A2D3F83C0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3A0FB-9971-DC29-91CC-4D23E5E18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E7D3F-6DA4-FFAA-8EAE-F334F7FA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D198-F351-B654-BE02-6FD65F3B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390C-899D-06C3-B536-706EBA0F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A4C5-AC69-AF1C-E302-366CDD75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96979-2BA0-C6AC-5154-DC602C75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113EB-9AD6-D522-9411-3D685B0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FC85D-C23F-9B67-8D26-648C855B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05DFF-90B2-5377-E3A8-B7C68932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5CF5-6729-1100-8528-551F8E8E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2B31E-5D39-4749-0130-646EA656E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7CBF3-2B0D-A05A-AEB1-8A23730C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322AA-E15A-77BB-65D0-A80B49E3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366C7-AC63-DE84-D417-062CF24C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E209-4827-3766-B417-CC2AFC59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FBA2-BC36-948E-609A-C443DFD2B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289B9-D1D5-D194-7755-BB10742D6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26842-1E82-E194-8E57-1F1754EC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E6604-5B34-1835-3CE8-CEFF36BC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4CF1-0279-3EE1-9FAD-9757C9C0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3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F34-40B3-9DF6-1E90-F77F74B0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B30E6-F298-068F-5CDC-035933A76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42D90-FE2D-29D1-3EC4-45BF510F1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867CB-EA09-C975-9D4A-3557179F8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58462-877B-EE15-9861-68AADF3E5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F4DCF5-7DA4-9BB6-5BC8-65E69043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A5732-CE7A-FB01-2586-CACB9E1A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54BFE-CC71-BF55-C616-10EF1308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9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3A56-6228-ADFC-587D-16E7287D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D0763-B454-92CE-0BEF-9DC73F06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F88DB-B364-E018-131F-B0317F9B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469A8-FC29-7621-D686-0FA751CC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85150-E666-D946-B86E-A75E8CE2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2C7A7-5933-1937-E1FF-6BFCE8F5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49B4-A80B-521F-846B-4409BA5C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0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F556-B30E-D5C5-3E45-930EE96B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1F6B-BB99-E8B0-3C5F-FD25F1C9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E0078-35AC-9DD7-D3D4-B5AD6A68B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6545D-3830-AECD-E790-29283D22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F0D03-3052-514A-D474-97E1983A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0179-8B05-0E79-FBC9-8BB9C395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8E7A-AFCE-8E4C-2C9D-A590084D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1B314-F47A-7981-DE8E-CE8E2A766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B4E09-92CA-7486-9165-3104B495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A2739-35BF-51EE-12E5-C178851F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B22D1-9EC1-445F-C2FA-2A3F99FD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9903-62CB-9C2F-60BD-1A764D92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C186-9297-21E4-A350-7A93046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1782C-2B40-80A0-B6E0-008D854B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5140-459E-E845-35F3-3618F7B09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4FDEB-0D9D-4B54-A0B5-CF0735FCDEAA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17B9-6F6F-6CFF-4935-63E7504AB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11ED6-5DB5-7BA8-CDAD-FD1075B70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8489-E4C0-489F-BA11-0FECC1599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9.jpeg"/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0.png"/><Relationship Id="rId5" Type="http://schemas.openxmlformats.org/officeDocument/2006/relationships/image" Target="../media/image43.png"/><Relationship Id="rId10" Type="http://schemas.openxmlformats.org/officeDocument/2006/relationships/image" Target="../media/image47.jpe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lionprecision.com/wp-content/uploads/2022/07/Brochure-CPL230_350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mailto:aspe.challengecommittee@gmail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8.jpe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hyperlink" Target="mailto:aspe.challengecommittee@gmail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.com/en-us/support/downloads/software-products/download.labview-myrio-software-bundle.html#305936" TargetMode="External"/><Relationship Id="rId2" Type="http://schemas.openxmlformats.org/officeDocument/2006/relationships/hyperlink" Target="https://www.ni.com/en-us/support/documentation/supplemental/13/required-and-optional-software-to-program-ni-myrio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6CEC2-2016-28CF-CDE7-446EE1205A98}"/>
              </a:ext>
            </a:extLst>
          </p:cNvPr>
          <p:cNvSpPr txBox="1"/>
          <p:nvPr/>
        </p:nvSpPr>
        <p:spPr>
          <a:xfrm>
            <a:off x="423743" y="63393"/>
            <a:ext cx="11595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2023- Boston: Interferometric nanopositioner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C30B8A-B5AC-8B81-A702-E3D17DD51214}"/>
              </a:ext>
            </a:extLst>
          </p:cNvPr>
          <p:cNvGrpSpPr/>
          <p:nvPr/>
        </p:nvGrpSpPr>
        <p:grpSpPr>
          <a:xfrm>
            <a:off x="1723703" y="1212368"/>
            <a:ext cx="9126071" cy="5361162"/>
            <a:chOff x="1723703" y="1212368"/>
            <a:chExt cx="9126071" cy="53611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CC04C4-8BFC-3E00-BC23-A0E77FCDB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8692" y="1212368"/>
              <a:ext cx="7203920" cy="5361162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51B6-7F76-A976-33E1-20035E01E924}"/>
                </a:ext>
              </a:extLst>
            </p:cNvPr>
            <p:cNvGrpSpPr/>
            <p:nvPr/>
          </p:nvGrpSpPr>
          <p:grpSpPr>
            <a:xfrm>
              <a:off x="1723703" y="1270223"/>
              <a:ext cx="9126071" cy="5297950"/>
              <a:chOff x="2953063" y="1122903"/>
              <a:chExt cx="9126071" cy="529795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75A8787-1E13-8034-47A7-C8D609FCE17C}"/>
                  </a:ext>
                </a:extLst>
              </p:cNvPr>
              <p:cNvGrpSpPr/>
              <p:nvPr/>
            </p:nvGrpSpPr>
            <p:grpSpPr>
              <a:xfrm>
                <a:off x="3460504" y="1122903"/>
                <a:ext cx="8618630" cy="5297950"/>
                <a:chOff x="3460504" y="1148303"/>
                <a:chExt cx="8618630" cy="529795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A733867-2F35-4C3D-D64D-652091A4D271}"/>
                    </a:ext>
                  </a:extLst>
                </p:cNvPr>
                <p:cNvGrpSpPr/>
                <p:nvPr/>
              </p:nvGrpSpPr>
              <p:grpSpPr>
                <a:xfrm>
                  <a:off x="3961695" y="3609447"/>
                  <a:ext cx="3218002" cy="1390341"/>
                  <a:chOff x="5465591" y="3744877"/>
                  <a:chExt cx="3218002" cy="1390341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5D14B87-0ED0-6113-AB10-5A6E286411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72404" y="3744877"/>
                    <a:ext cx="498574" cy="382034"/>
                  </a:xfrm>
                  <a:prstGeom prst="line">
                    <a:avLst/>
                  </a:prstGeom>
                  <a:ln w="6350">
                    <a:solidFill>
                      <a:srgbClr val="FF0000"/>
                    </a:solidFill>
                  </a:ln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F292771F-E97C-C7FA-F657-D0C35AB30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5591" y="4165055"/>
                    <a:ext cx="1843030" cy="526599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9341CC12-E38D-A2B8-C4BA-BF0F41582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56970" y="4869317"/>
                    <a:ext cx="978511" cy="265901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2C3B8F5A-D4F8-87A5-0E2F-F5C8D769F5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48442" y="4796212"/>
                    <a:ext cx="1035151" cy="273997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D9C6008-2A74-C40A-44F4-C06EAA89FF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73116" y="3918582"/>
                    <a:ext cx="636630" cy="632546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23CC442F-5E53-68BE-4B46-0B098975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82354" y="3985012"/>
                    <a:ext cx="590515" cy="60966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4601D366-D2F0-D4EF-5571-00A3EF0E2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8888" y="1784258"/>
                  <a:ext cx="272765" cy="42104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D7AC818-C646-C0F3-2256-8F1B3F748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5310" y="3228913"/>
                  <a:ext cx="261880" cy="66181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CDC94E-A4F7-5A5B-2851-593BAB03A834}"/>
                    </a:ext>
                  </a:extLst>
                </p:cNvPr>
                <p:cNvSpPr txBox="1"/>
                <p:nvPr/>
              </p:nvSpPr>
              <p:spPr>
                <a:xfrm>
                  <a:off x="4789601" y="1148303"/>
                  <a:ext cx="9913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He-Ne laser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35DA4FD-28BF-09AF-4487-C0EEC84C0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013" y="5928254"/>
                  <a:ext cx="505705" cy="724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2F520F5-1C5A-E3C0-305B-05352EE173B4}"/>
                    </a:ext>
                  </a:extLst>
                </p:cNvPr>
                <p:cNvSpPr txBox="1"/>
                <p:nvPr/>
              </p:nvSpPr>
              <p:spPr>
                <a:xfrm>
                  <a:off x="3460504" y="5685213"/>
                  <a:ext cx="16364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Detector bench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02433ED-DCFD-B894-9ED4-ACA0DD105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20839" y="3849582"/>
                  <a:ext cx="2310135" cy="142449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D009C62-9480-F14C-FF68-1A5538F30954}"/>
                    </a:ext>
                  </a:extLst>
                </p:cNvPr>
                <p:cNvSpPr txBox="1"/>
                <p:nvPr/>
              </p:nvSpPr>
              <p:spPr>
                <a:xfrm>
                  <a:off x="9234225" y="5082131"/>
                  <a:ext cx="13785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Mobile corner cube</a:t>
                  </a: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212AEA3-639F-C05E-D9D8-ADD35648C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50844" y="5136314"/>
                  <a:ext cx="991693" cy="760496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0E80BBC-8135-AFE5-758A-6FDC521E4543}"/>
                    </a:ext>
                  </a:extLst>
                </p:cNvPr>
                <p:cNvSpPr txBox="1"/>
                <p:nvPr/>
              </p:nvSpPr>
              <p:spPr>
                <a:xfrm>
                  <a:off x="8213814" y="5799922"/>
                  <a:ext cx="13120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Fixed corner cube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0298124-0C64-B5D1-AE0C-321499987A3D}"/>
                    </a:ext>
                  </a:extLst>
                </p:cNvPr>
                <p:cNvCxnSpPr>
                  <a:cxnSpLocks/>
                  <a:stCxn id="49" idx="1"/>
                </p:cNvCxnSpPr>
                <p:nvPr/>
              </p:nvCxnSpPr>
              <p:spPr>
                <a:xfrm flipH="1">
                  <a:off x="8699129" y="3609447"/>
                  <a:ext cx="2046576" cy="32316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274A886-54E9-8C6B-DCE4-69626F1A2B66}"/>
                    </a:ext>
                  </a:extLst>
                </p:cNvPr>
                <p:cNvSpPr txBox="1"/>
                <p:nvPr/>
              </p:nvSpPr>
              <p:spPr>
                <a:xfrm>
                  <a:off x="10745705" y="3286281"/>
                  <a:ext cx="133342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Air-bearing stage</a:t>
                  </a: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A9EDC7F6-229C-5A1A-3C90-DD3047F3C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92160" y="2103191"/>
                  <a:ext cx="395609" cy="8457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76314D-BC0D-4527-D974-71F09E71D6F9}"/>
                    </a:ext>
                  </a:extLst>
                </p:cNvPr>
                <p:cNvSpPr txBox="1"/>
                <p:nvPr/>
              </p:nvSpPr>
              <p:spPr>
                <a:xfrm>
                  <a:off x="8192483" y="1490431"/>
                  <a:ext cx="133342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Voice coil actuator</a:t>
                  </a: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7FB4A8-846D-8CA6-8868-0BD921A72C31}"/>
                  </a:ext>
                </a:extLst>
              </p:cNvPr>
              <p:cNvSpPr txBox="1"/>
              <p:nvPr/>
            </p:nvSpPr>
            <p:spPr>
              <a:xfrm>
                <a:off x="2953063" y="2544438"/>
                <a:ext cx="132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Turning mirror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0F2B9A-1FFA-317F-29EE-F0C0E8A22B0C}"/>
                </a:ext>
              </a:extLst>
            </p:cNvPr>
            <p:cNvSpPr txBox="1"/>
            <p:nvPr/>
          </p:nvSpPr>
          <p:spPr>
            <a:xfrm>
              <a:off x="8427349" y="4687367"/>
              <a:ext cx="2066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Capacitance probe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E02C3B-E227-85F3-F399-A9F65B3513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2225" y="3659907"/>
              <a:ext cx="2506783" cy="11130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85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81CB1B09-6AD1-943C-4FE4-50016BA5A249}"/>
              </a:ext>
            </a:extLst>
          </p:cNvPr>
          <p:cNvGrpSpPr/>
          <p:nvPr/>
        </p:nvGrpSpPr>
        <p:grpSpPr>
          <a:xfrm>
            <a:off x="337145" y="1188796"/>
            <a:ext cx="2967861" cy="4230548"/>
            <a:chOff x="1663707" y="585790"/>
            <a:chExt cx="2967861" cy="42305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CBC123-9805-89F9-A5E1-13349588A799}"/>
                </a:ext>
              </a:extLst>
            </p:cNvPr>
            <p:cNvSpPr/>
            <p:nvPr/>
          </p:nvSpPr>
          <p:spPr>
            <a:xfrm>
              <a:off x="1949450" y="585790"/>
              <a:ext cx="2682118" cy="25743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E4625B-7106-F5A9-EFA5-16ECB85BB949}"/>
                </a:ext>
              </a:extLst>
            </p:cNvPr>
            <p:cNvSpPr/>
            <p:nvPr/>
          </p:nvSpPr>
          <p:spPr>
            <a:xfrm>
              <a:off x="2488134" y="942094"/>
              <a:ext cx="1618199" cy="1977761"/>
            </a:xfrm>
            <a:prstGeom prst="rect">
              <a:avLst/>
            </a:prstGeom>
            <a:solidFill>
              <a:srgbClr val="1B1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C5115E-410C-B8BA-C3CC-1174D4470B78}"/>
                </a:ext>
              </a:extLst>
            </p:cNvPr>
            <p:cNvSpPr/>
            <p:nvPr/>
          </p:nvSpPr>
          <p:spPr>
            <a:xfrm>
              <a:off x="3075852" y="3825422"/>
              <a:ext cx="454251" cy="389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C32F55-9CAA-A61D-F41D-F3A0D47A74B5}"/>
                </a:ext>
              </a:extLst>
            </p:cNvPr>
            <p:cNvCxnSpPr/>
            <p:nvPr/>
          </p:nvCxnSpPr>
          <p:spPr>
            <a:xfrm flipH="1">
              <a:off x="3075852" y="3825422"/>
              <a:ext cx="454251" cy="3893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7E318049-4576-D019-4BC7-19A904393AE2}"/>
                </a:ext>
              </a:extLst>
            </p:cNvPr>
            <p:cNvSpPr/>
            <p:nvPr/>
          </p:nvSpPr>
          <p:spPr>
            <a:xfrm>
              <a:off x="3080952" y="2528162"/>
              <a:ext cx="454250" cy="2539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048EFE4-E9D3-C94C-1586-D0064CA9FB26}"/>
                </a:ext>
              </a:extLst>
            </p:cNvPr>
            <p:cNvSpPr/>
            <p:nvPr/>
          </p:nvSpPr>
          <p:spPr>
            <a:xfrm rot="5400000">
              <a:off x="4045191" y="3893143"/>
              <a:ext cx="454250" cy="2539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BE66E5-7B45-E9CA-B834-EF8C48722FA3}"/>
                </a:ext>
              </a:extLst>
            </p:cNvPr>
            <p:cNvSpPr txBox="1"/>
            <p:nvPr/>
          </p:nvSpPr>
          <p:spPr>
            <a:xfrm rot="5400000">
              <a:off x="3933689" y="3912352"/>
              <a:ext cx="11418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Fixed corner cube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284D21-FA14-2669-4371-7B00A17D3D6D}"/>
                </a:ext>
              </a:extLst>
            </p:cNvPr>
            <p:cNvSpPr txBox="1"/>
            <p:nvPr/>
          </p:nvSpPr>
          <p:spPr>
            <a:xfrm>
              <a:off x="2755562" y="2351949"/>
              <a:ext cx="11130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</a:rPr>
                <a:t>Moving corner cube</a:t>
              </a:r>
              <a:endParaRPr lang="en-US" sz="600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6D55F72-F407-5343-557D-2E695C8C8AA8}"/>
                </a:ext>
              </a:extLst>
            </p:cNvPr>
            <p:cNvCxnSpPr>
              <a:cxnSpLocks/>
            </p:cNvCxnSpPr>
            <p:nvPr/>
          </p:nvCxnSpPr>
          <p:spPr>
            <a:xfrm>
              <a:off x="2556035" y="3912438"/>
              <a:ext cx="154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E4AEBC4-A88F-43E0-8B14-47328853013F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2654117" y="3906539"/>
              <a:ext cx="161819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D2CE550-A3D9-3455-E72C-5F7E6BA5D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74" y="4129732"/>
              <a:ext cx="14781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777FE1-187A-3DB9-B46B-1A74D17E9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5059" y="4129732"/>
              <a:ext cx="108725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103C9C7-EFE8-477E-ADF3-5E4AAF7655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8727" y="3902605"/>
              <a:ext cx="154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D3D14D-01F7-03FC-DFE5-A3510DBF957A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3194515" y="2655120"/>
              <a:ext cx="0" cy="188014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71A78A6-9FBE-C989-68CC-3CC1A9B630B2}"/>
                </a:ext>
              </a:extLst>
            </p:cNvPr>
            <p:cNvCxnSpPr>
              <a:cxnSpLocks/>
            </p:cNvCxnSpPr>
            <p:nvPr/>
          </p:nvCxnSpPr>
          <p:spPr>
            <a:xfrm>
              <a:off x="3192158" y="4444001"/>
              <a:ext cx="2357" cy="149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78A545D-CFAE-E384-D1C6-B34D749BEA0E}"/>
                </a:ext>
              </a:extLst>
            </p:cNvPr>
            <p:cNvCxnSpPr>
              <a:cxnSpLocks/>
              <a:endCxn id="52" idx="5"/>
            </p:cNvCxnSpPr>
            <p:nvPr/>
          </p:nvCxnSpPr>
          <p:spPr>
            <a:xfrm flipH="1" flipV="1">
              <a:off x="3421640" y="2655120"/>
              <a:ext cx="5169" cy="12455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B6308F-D97B-19D2-2EFA-D40BB19C7B0D}"/>
                </a:ext>
              </a:extLst>
            </p:cNvPr>
            <p:cNvSpPr txBox="1"/>
            <p:nvPr/>
          </p:nvSpPr>
          <p:spPr>
            <a:xfrm>
              <a:off x="1663707" y="3766185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Laser source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B6B44BB-98CA-BA13-3B8B-7EC94032A360}"/>
                </a:ext>
              </a:extLst>
            </p:cNvPr>
            <p:cNvSpPr txBox="1"/>
            <p:nvPr/>
          </p:nvSpPr>
          <p:spPr>
            <a:xfrm>
              <a:off x="2775633" y="4562422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Detector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821768A-1C56-6D14-F97C-104BA98287A3}"/>
                </a:ext>
              </a:extLst>
            </p:cNvPr>
            <p:cNvSpPr/>
            <p:nvPr/>
          </p:nvSpPr>
          <p:spPr>
            <a:xfrm>
              <a:off x="2812329" y="1300022"/>
              <a:ext cx="969706" cy="104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00D22A-9E03-DF9B-0B3F-27542206B317}"/>
                </a:ext>
              </a:extLst>
            </p:cNvPr>
            <p:cNvSpPr txBox="1"/>
            <p:nvPr/>
          </p:nvSpPr>
          <p:spPr>
            <a:xfrm rot="16200000">
              <a:off x="3361184" y="1714032"/>
              <a:ext cx="1113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lt"/>
                </a:rPr>
                <a:t>Moving carriage</a:t>
              </a:r>
              <a:endParaRPr lang="en-US" sz="7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604BD0-AC1D-091D-0DA9-EFCD7259965D}"/>
                </a:ext>
              </a:extLst>
            </p:cNvPr>
            <p:cNvSpPr txBox="1"/>
            <p:nvPr/>
          </p:nvSpPr>
          <p:spPr>
            <a:xfrm rot="16200000">
              <a:off x="3812440" y="1761015"/>
              <a:ext cx="11130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lt"/>
                </a:rPr>
                <a:t>Fixed guideway</a:t>
              </a:r>
              <a:endParaRPr lang="en-US" sz="7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F473CCA-408D-4440-F898-E309ED217019}"/>
              </a:ext>
            </a:extLst>
          </p:cNvPr>
          <p:cNvCxnSpPr>
            <a:cxnSpLocks/>
          </p:cNvCxnSpPr>
          <p:nvPr/>
        </p:nvCxnSpPr>
        <p:spPr>
          <a:xfrm>
            <a:off x="2721787" y="2366637"/>
            <a:ext cx="0" cy="2803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A36AE82-5087-7219-A871-784AE9875F0C}"/>
              </a:ext>
            </a:extLst>
          </p:cNvPr>
          <p:cNvCxnSpPr>
            <a:cxnSpLocks/>
          </p:cNvCxnSpPr>
          <p:nvPr/>
        </p:nvCxnSpPr>
        <p:spPr>
          <a:xfrm flipV="1">
            <a:off x="2093794" y="3939479"/>
            <a:ext cx="0" cy="131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53A6B8B-53B9-3EF3-CFFD-EA6751695CD5}"/>
              </a:ext>
            </a:extLst>
          </p:cNvPr>
          <p:cNvCxnSpPr>
            <a:cxnSpLocks/>
          </p:cNvCxnSpPr>
          <p:nvPr/>
        </p:nvCxnSpPr>
        <p:spPr>
          <a:xfrm>
            <a:off x="1865596" y="3940213"/>
            <a:ext cx="0" cy="13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2E70F9D-6067-2D06-9E99-A94240752ECA}"/>
              </a:ext>
            </a:extLst>
          </p:cNvPr>
          <p:cNvCxnSpPr>
            <a:cxnSpLocks/>
            <a:stCxn id="54" idx="1"/>
            <a:endCxn id="54" idx="5"/>
          </p:cNvCxnSpPr>
          <p:nvPr/>
        </p:nvCxnSpPr>
        <p:spPr>
          <a:xfrm>
            <a:off x="2945754" y="4509545"/>
            <a:ext cx="0" cy="2271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072DDA0-6603-45B1-092F-771E910D6125}"/>
              </a:ext>
            </a:extLst>
          </p:cNvPr>
          <p:cNvCxnSpPr>
            <a:cxnSpLocks/>
            <a:stCxn id="52" idx="1"/>
            <a:endCxn id="52" idx="5"/>
          </p:cNvCxnSpPr>
          <p:nvPr/>
        </p:nvCxnSpPr>
        <p:spPr>
          <a:xfrm>
            <a:off x="1867953" y="3258126"/>
            <a:ext cx="2271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0B5101F2-B1FF-AADA-BF07-7CD610636D50}"/>
              </a:ext>
            </a:extLst>
          </p:cNvPr>
          <p:cNvSpPr txBox="1"/>
          <p:nvPr/>
        </p:nvSpPr>
        <p:spPr>
          <a:xfrm>
            <a:off x="1794373" y="4779510"/>
            <a:ext cx="969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+mj-lt"/>
              </a:rPr>
              <a:t>beamsplitter</a:t>
            </a:r>
            <a:endParaRPr lang="en-US" sz="800" b="1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19408D-9C38-F540-F378-387516D6FB56}"/>
              </a:ext>
            </a:extLst>
          </p:cNvPr>
          <p:cNvGrpSpPr/>
          <p:nvPr/>
        </p:nvGrpSpPr>
        <p:grpSpPr>
          <a:xfrm>
            <a:off x="5041912" y="661457"/>
            <a:ext cx="6401141" cy="4971321"/>
            <a:chOff x="5041912" y="661457"/>
            <a:chExt cx="6401141" cy="497132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21F704-2AE9-39AB-038B-7F7E9FA02A30}"/>
                </a:ext>
              </a:extLst>
            </p:cNvPr>
            <p:cNvSpPr/>
            <p:nvPr/>
          </p:nvSpPr>
          <p:spPr>
            <a:xfrm rot="576091">
              <a:off x="5452113" y="1394447"/>
              <a:ext cx="2682118" cy="25743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587F890-4F3B-4E00-52C7-67B48E82B862}"/>
                </a:ext>
              </a:extLst>
            </p:cNvPr>
            <p:cNvSpPr/>
            <p:nvPr/>
          </p:nvSpPr>
          <p:spPr>
            <a:xfrm rot="582503">
              <a:off x="5990797" y="1750751"/>
              <a:ext cx="1618199" cy="1977761"/>
            </a:xfrm>
            <a:prstGeom prst="rect">
              <a:avLst/>
            </a:prstGeom>
            <a:solidFill>
              <a:srgbClr val="1B1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B3DA64B-FE73-5F87-1B5A-200EC6A1EDF9}"/>
                </a:ext>
              </a:extLst>
            </p:cNvPr>
            <p:cNvSpPr/>
            <p:nvPr/>
          </p:nvSpPr>
          <p:spPr>
            <a:xfrm>
              <a:off x="6454057" y="4641862"/>
              <a:ext cx="454251" cy="389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DE53B8F-7C06-C43D-B7D1-115A5BF6E6CF}"/>
                </a:ext>
              </a:extLst>
            </p:cNvPr>
            <p:cNvCxnSpPr/>
            <p:nvPr/>
          </p:nvCxnSpPr>
          <p:spPr>
            <a:xfrm flipH="1">
              <a:off x="6454057" y="4641862"/>
              <a:ext cx="454251" cy="3893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5FC92BEC-0377-E4B4-16A3-5568AB847007}"/>
                </a:ext>
              </a:extLst>
            </p:cNvPr>
            <p:cNvSpPr/>
            <p:nvPr/>
          </p:nvSpPr>
          <p:spPr>
            <a:xfrm>
              <a:off x="6459157" y="3344602"/>
              <a:ext cx="454250" cy="2539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9E6FBD17-4B17-3BBE-744F-41565A40D5C5}"/>
                </a:ext>
              </a:extLst>
            </p:cNvPr>
            <p:cNvSpPr/>
            <p:nvPr/>
          </p:nvSpPr>
          <p:spPr>
            <a:xfrm rot="5400000">
              <a:off x="7423396" y="4709583"/>
              <a:ext cx="454250" cy="2539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30180A-C31B-6F7E-C38B-18D2E1C00E23}"/>
                </a:ext>
              </a:extLst>
            </p:cNvPr>
            <p:cNvSpPr txBox="1"/>
            <p:nvPr/>
          </p:nvSpPr>
          <p:spPr>
            <a:xfrm rot="5400000">
              <a:off x="7311894" y="4728792"/>
              <a:ext cx="11418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Fixed corner cube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3681C59-A55E-0D19-0074-340C28E05E09}"/>
                </a:ext>
              </a:extLst>
            </p:cNvPr>
            <p:cNvSpPr txBox="1"/>
            <p:nvPr/>
          </p:nvSpPr>
          <p:spPr>
            <a:xfrm>
              <a:off x="6133767" y="3168389"/>
              <a:ext cx="11130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</a:rPr>
                <a:t>Moving corner cube</a:t>
              </a:r>
              <a:endParaRPr lang="en-US" sz="600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305A3A5-52D6-CBBC-5A5B-852E0726BA7E}"/>
                </a:ext>
              </a:extLst>
            </p:cNvPr>
            <p:cNvCxnSpPr>
              <a:cxnSpLocks/>
            </p:cNvCxnSpPr>
            <p:nvPr/>
          </p:nvCxnSpPr>
          <p:spPr>
            <a:xfrm>
              <a:off x="5934240" y="4728878"/>
              <a:ext cx="154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CFD818E-FADE-D8D7-93E3-8773F6DFF299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>
              <a:off x="6032322" y="4722979"/>
              <a:ext cx="161819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C7F7A72-C4C5-B531-9948-B8DF86F99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3879" y="4946172"/>
              <a:ext cx="14781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68D393D-4F09-9A56-BA90-576D52B64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3264" y="4946172"/>
              <a:ext cx="108725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ACA52F9-F6CC-3209-9DDE-3F020BEFEE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932" y="4719045"/>
              <a:ext cx="154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9878C87-1725-C4A0-F2ED-256419BDDAB2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 flipV="1">
              <a:off x="6572720" y="3471560"/>
              <a:ext cx="0" cy="188014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2EA7D81-0078-3798-484F-C456DDE9FA0F}"/>
                </a:ext>
              </a:extLst>
            </p:cNvPr>
            <p:cNvCxnSpPr>
              <a:cxnSpLocks/>
            </p:cNvCxnSpPr>
            <p:nvPr/>
          </p:nvCxnSpPr>
          <p:spPr>
            <a:xfrm>
              <a:off x="6570363" y="5260441"/>
              <a:ext cx="2357" cy="149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B7AE99-A107-A097-9149-BC6E226A362F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H="1" flipV="1">
              <a:off x="6799845" y="3471560"/>
              <a:ext cx="5169" cy="12455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6AECBBE-ABA5-5B26-663C-D9C261C06F27}"/>
                </a:ext>
              </a:extLst>
            </p:cNvPr>
            <p:cNvSpPr txBox="1"/>
            <p:nvPr/>
          </p:nvSpPr>
          <p:spPr>
            <a:xfrm>
              <a:off x="5041912" y="4582625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Laser source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ADC7230-80B3-A1E9-FC1E-6D3AAD86605A}"/>
                </a:ext>
              </a:extLst>
            </p:cNvPr>
            <p:cNvSpPr txBox="1"/>
            <p:nvPr/>
          </p:nvSpPr>
          <p:spPr>
            <a:xfrm>
              <a:off x="6153838" y="5378862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Detector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89756CC-EF58-8048-53F2-7AA4F5EDDE3B}"/>
                </a:ext>
              </a:extLst>
            </p:cNvPr>
            <p:cNvSpPr/>
            <p:nvPr/>
          </p:nvSpPr>
          <p:spPr>
            <a:xfrm rot="569515">
              <a:off x="6314992" y="2108679"/>
              <a:ext cx="969706" cy="104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4443A4E-42EA-B707-4EC3-4934B20D7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3892" y="2576416"/>
              <a:ext cx="61312" cy="33481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47D7A60-8528-EF2C-CB7B-6D6D9758F63B}"/>
                </a:ext>
              </a:extLst>
            </p:cNvPr>
            <p:cNvSpPr txBox="1"/>
            <p:nvPr/>
          </p:nvSpPr>
          <p:spPr>
            <a:xfrm>
              <a:off x="5745800" y="661457"/>
              <a:ext cx="2584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>
                  <a:latin typeface="+mj-lt"/>
                </a:rPr>
                <a:t>If stage motion axis is not inline with the laser beam axis</a:t>
              </a:r>
              <a:endParaRPr lang="en-US" sz="1050" b="1" u="sng" dirty="0">
                <a:latin typeface="+mj-lt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AEFE0DB-B826-7107-378E-575736E3EF9B}"/>
                </a:ext>
              </a:extLst>
            </p:cNvPr>
            <p:cNvGrpSpPr/>
            <p:nvPr/>
          </p:nvGrpSpPr>
          <p:grpSpPr>
            <a:xfrm>
              <a:off x="9704395" y="2794309"/>
              <a:ext cx="928274" cy="927153"/>
              <a:chOff x="9557630" y="1089650"/>
              <a:chExt cx="448351" cy="430887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06C627F-98F8-B32C-CB45-C4FBD4854748}"/>
                  </a:ext>
                </a:extLst>
              </p:cNvPr>
              <p:cNvSpPr/>
              <p:nvPr/>
            </p:nvSpPr>
            <p:spPr>
              <a:xfrm>
                <a:off x="9557630" y="1089650"/>
                <a:ext cx="448351" cy="4308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35178C7-B9A6-580D-4DC1-8529C569EF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1805" y="1089650"/>
                <a:ext cx="0" cy="2298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2989290-7A91-8BC3-2F54-4E7BEC743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0925" y="1321599"/>
                <a:ext cx="158516" cy="1311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EDEC8D0-A9F0-A0DC-D69B-CA2A4F961D4C}"/>
                  </a:ext>
                </a:extLst>
              </p:cNvPr>
              <p:cNvCxnSpPr>
                <a:cxnSpLocks/>
                <a:stCxn id="130" idx="5"/>
              </p:cNvCxnSpPr>
              <p:nvPr/>
            </p:nvCxnSpPr>
            <p:spPr>
              <a:xfrm flipH="1" flipV="1">
                <a:off x="9779441" y="1319505"/>
                <a:ext cx="160881" cy="1379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AF16694-6693-DAB5-4009-1382E281C62C}"/>
                </a:ext>
              </a:extLst>
            </p:cNvPr>
            <p:cNvSpPr/>
            <p:nvPr/>
          </p:nvSpPr>
          <p:spPr>
            <a:xfrm>
              <a:off x="9849741" y="3220075"/>
              <a:ext cx="137745" cy="14214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80C38BF-9CBC-48E4-F666-CF829BC53FAA}"/>
                </a:ext>
              </a:extLst>
            </p:cNvPr>
            <p:cNvSpPr/>
            <p:nvPr/>
          </p:nvSpPr>
          <p:spPr>
            <a:xfrm>
              <a:off x="10307796" y="3209510"/>
              <a:ext cx="137745" cy="142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D1CBE69-DAC3-CE13-EC64-2272E97B5A2A}"/>
                </a:ext>
              </a:extLst>
            </p:cNvPr>
            <p:cNvSpPr/>
            <p:nvPr/>
          </p:nvSpPr>
          <p:spPr>
            <a:xfrm>
              <a:off x="9748881" y="3220075"/>
              <a:ext cx="137745" cy="142145"/>
            </a:xfrm>
            <a:prstGeom prst="ellipse">
              <a:avLst/>
            </a:prstGeom>
            <a:solidFill>
              <a:srgbClr val="00B050">
                <a:alpha val="54000"/>
              </a:srgbClr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B6A7DB5-4F1A-C5AB-7B98-B8DA457448ED}"/>
                </a:ext>
              </a:extLst>
            </p:cNvPr>
            <p:cNvSpPr/>
            <p:nvPr/>
          </p:nvSpPr>
          <p:spPr>
            <a:xfrm>
              <a:off x="10402262" y="3209095"/>
              <a:ext cx="137745" cy="142145"/>
            </a:xfrm>
            <a:prstGeom prst="ellipse">
              <a:avLst/>
            </a:prstGeom>
            <a:solidFill>
              <a:srgbClr val="FF0000">
                <a:alpha val="54000"/>
              </a:srgbClr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0939B50-ABB7-85EE-606E-55A137DCC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181" y="3131168"/>
              <a:ext cx="2057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C57C8F97-3F41-0B86-4B38-12606912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8301" y="3130254"/>
              <a:ext cx="2340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EB6967B-15F5-13CC-C49E-E1F7869EBF69}"/>
                </a:ext>
              </a:extLst>
            </p:cNvPr>
            <p:cNvSpPr txBox="1"/>
            <p:nvPr/>
          </p:nvSpPr>
          <p:spPr>
            <a:xfrm>
              <a:off x="8730313" y="2191542"/>
              <a:ext cx="27127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This will cause the </a:t>
              </a:r>
              <a:r>
                <a:rPr lang="en-US" sz="1050" b="1" dirty="0">
                  <a:solidFill>
                    <a:srgbClr val="00B050"/>
                  </a:solidFill>
                  <a:latin typeface="+mj-lt"/>
                </a:rPr>
                <a:t>entry</a:t>
              </a:r>
              <a:r>
                <a:rPr lang="en-US" sz="1050" b="1" dirty="0">
                  <a:latin typeface="+mj-lt"/>
                </a:rPr>
                <a:t> and </a:t>
              </a:r>
              <a:r>
                <a:rPr lang="en-US" sz="1050" b="1" dirty="0">
                  <a:solidFill>
                    <a:srgbClr val="FF0000"/>
                  </a:solidFill>
                  <a:latin typeface="+mj-lt"/>
                </a:rPr>
                <a:t>exit</a:t>
              </a:r>
              <a:r>
                <a:rPr lang="en-US" sz="1050" b="1" dirty="0">
                  <a:latin typeface="+mj-lt"/>
                </a:rPr>
                <a:t> beams on the moving corner cube to translate (‘shear’)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67F8C3F-1A78-B08F-0850-1CBC768D80BE}"/>
                </a:ext>
              </a:extLst>
            </p:cNvPr>
            <p:cNvSpPr txBox="1"/>
            <p:nvPr/>
          </p:nvSpPr>
          <p:spPr>
            <a:xfrm>
              <a:off x="8978087" y="3939479"/>
              <a:ext cx="246496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Therefore, the exit beam will not interfere with the beam from the fixed corner cube </a:t>
              </a:r>
              <a:endParaRPr lang="en-US" sz="800" b="1" dirty="0">
                <a:latin typeface="+mj-lt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C69E1F9-B099-2FB9-F190-9C7DD2C90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6694" y="3669346"/>
              <a:ext cx="0" cy="170951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06BE239-40A4-292C-7AB0-AA326DDB9A35}"/>
                </a:ext>
              </a:extLst>
            </p:cNvPr>
            <p:cNvSpPr/>
            <p:nvPr/>
          </p:nvSpPr>
          <p:spPr>
            <a:xfrm>
              <a:off x="6417022" y="3506088"/>
              <a:ext cx="454250" cy="253916"/>
            </a:xfrm>
            <a:prstGeom prst="triangle">
              <a:avLst/>
            </a:prstGeom>
            <a:solidFill>
              <a:schemeClr val="bg1">
                <a:alpha val="50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6CF36D4-5352-8BED-B407-AA78EECC8F8F}"/>
                </a:ext>
              </a:extLst>
            </p:cNvPr>
            <p:cNvCxnSpPr>
              <a:cxnSpLocks/>
              <a:stCxn id="105" idx="1"/>
              <a:endCxn id="105" idx="5"/>
            </p:cNvCxnSpPr>
            <p:nvPr/>
          </p:nvCxnSpPr>
          <p:spPr>
            <a:xfrm>
              <a:off x="7650521" y="4722979"/>
              <a:ext cx="0" cy="2271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74C7B21-2EE9-924F-9A45-93744C91526A}"/>
                </a:ext>
              </a:extLst>
            </p:cNvPr>
            <p:cNvCxnSpPr>
              <a:cxnSpLocks/>
              <a:stCxn id="104" idx="1"/>
              <a:endCxn id="104" idx="5"/>
            </p:cNvCxnSpPr>
            <p:nvPr/>
          </p:nvCxnSpPr>
          <p:spPr>
            <a:xfrm>
              <a:off x="6572720" y="3471560"/>
              <a:ext cx="2271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1A047F2-27D4-46D3-05EF-B146640B2277}"/>
                </a:ext>
              </a:extLst>
            </p:cNvPr>
            <p:cNvCxnSpPr>
              <a:cxnSpLocks/>
            </p:cNvCxnSpPr>
            <p:nvPr/>
          </p:nvCxnSpPr>
          <p:spPr>
            <a:xfrm>
              <a:off x="6506694" y="3661106"/>
              <a:ext cx="286478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9913B13-1309-80D6-796D-8CC6CBD35FAA}"/>
                </a:ext>
              </a:extLst>
            </p:cNvPr>
            <p:cNvCxnSpPr>
              <a:cxnSpLocks/>
            </p:cNvCxnSpPr>
            <p:nvPr/>
          </p:nvCxnSpPr>
          <p:spPr>
            <a:xfrm>
              <a:off x="6496349" y="5239975"/>
              <a:ext cx="0" cy="1704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3A027E1-60B8-BFA7-721F-2CA338FFD079}"/>
                </a:ext>
              </a:extLst>
            </p:cNvPr>
            <p:cNvSpPr txBox="1"/>
            <p:nvPr/>
          </p:nvSpPr>
          <p:spPr>
            <a:xfrm>
              <a:off x="6540999" y="5000496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beamsplitter</a:t>
              </a:r>
              <a:endParaRPr lang="en-US" sz="800" b="1" dirty="0">
                <a:latin typeface="+mj-lt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8EE17EE-80C2-F8BF-5ADC-1FD0A226A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9845" y="4152913"/>
              <a:ext cx="0" cy="131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74471B6D-1F1F-1F1B-5B45-2B37B1E83DB4}"/>
                </a:ext>
              </a:extLst>
            </p:cNvPr>
            <p:cNvCxnSpPr>
              <a:cxnSpLocks/>
            </p:cNvCxnSpPr>
            <p:nvPr/>
          </p:nvCxnSpPr>
          <p:spPr>
            <a:xfrm>
              <a:off x="6571647" y="4153647"/>
              <a:ext cx="0" cy="1311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DE63CDAD-EDBF-A1C8-734C-942712E31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6694" y="4043768"/>
              <a:ext cx="0" cy="1311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508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1607B-D0A1-3873-1B10-09E7DFB44C60}"/>
              </a:ext>
            </a:extLst>
          </p:cNvPr>
          <p:cNvSpPr/>
          <p:nvPr/>
        </p:nvSpPr>
        <p:spPr>
          <a:xfrm rot="576091">
            <a:off x="1238253" y="1363968"/>
            <a:ext cx="2682118" cy="25743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B9FBCE-0D30-EBCD-6AA1-CFF7B89450BF}"/>
              </a:ext>
            </a:extLst>
          </p:cNvPr>
          <p:cNvSpPr/>
          <p:nvPr/>
        </p:nvSpPr>
        <p:spPr>
          <a:xfrm rot="582503">
            <a:off x="1776937" y="1720272"/>
            <a:ext cx="1618199" cy="1977761"/>
          </a:xfrm>
          <a:prstGeom prst="rect">
            <a:avLst/>
          </a:prstGeom>
          <a:solidFill>
            <a:srgbClr val="1B1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D765C-F338-10AF-CCDA-3C61B2DE36DB}"/>
              </a:ext>
            </a:extLst>
          </p:cNvPr>
          <p:cNvSpPr/>
          <p:nvPr/>
        </p:nvSpPr>
        <p:spPr>
          <a:xfrm>
            <a:off x="2240197" y="4611383"/>
            <a:ext cx="454251" cy="3893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72EE99-A578-6462-B60F-4E18BA9247B4}"/>
              </a:ext>
            </a:extLst>
          </p:cNvPr>
          <p:cNvCxnSpPr/>
          <p:nvPr/>
        </p:nvCxnSpPr>
        <p:spPr>
          <a:xfrm flipH="1">
            <a:off x="2240197" y="4611383"/>
            <a:ext cx="454251" cy="389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0989003-7903-2925-A627-1E7D233A27AF}"/>
              </a:ext>
            </a:extLst>
          </p:cNvPr>
          <p:cNvSpPr/>
          <p:nvPr/>
        </p:nvSpPr>
        <p:spPr>
          <a:xfrm>
            <a:off x="2245297" y="3314123"/>
            <a:ext cx="454250" cy="25391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C9264C8-B66D-FFA5-6847-8217B1CF5AED}"/>
              </a:ext>
            </a:extLst>
          </p:cNvPr>
          <p:cNvSpPr/>
          <p:nvPr/>
        </p:nvSpPr>
        <p:spPr>
          <a:xfrm rot="5400000">
            <a:off x="3209536" y="4679104"/>
            <a:ext cx="454250" cy="25391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C3A13-884F-0A48-6E96-D65C2DF84B4C}"/>
              </a:ext>
            </a:extLst>
          </p:cNvPr>
          <p:cNvSpPr txBox="1"/>
          <p:nvPr/>
        </p:nvSpPr>
        <p:spPr>
          <a:xfrm rot="5400000">
            <a:off x="3098034" y="4698313"/>
            <a:ext cx="114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+mj-lt"/>
              </a:rPr>
              <a:t>Fixed corner cube</a:t>
            </a:r>
            <a:endParaRPr lang="en-US" sz="8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2D200E-1ECC-5954-A126-1A37B1ECFDCC}"/>
              </a:ext>
            </a:extLst>
          </p:cNvPr>
          <p:cNvSpPr txBox="1"/>
          <p:nvPr/>
        </p:nvSpPr>
        <p:spPr>
          <a:xfrm>
            <a:off x="1919907" y="3137910"/>
            <a:ext cx="1113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+mj-lt"/>
              </a:rPr>
              <a:t>Moving corner cube</a:t>
            </a:r>
            <a:endParaRPr lang="en-US" sz="6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505DF8-EFB9-A639-F366-0281114C8035}"/>
              </a:ext>
            </a:extLst>
          </p:cNvPr>
          <p:cNvCxnSpPr>
            <a:cxnSpLocks/>
          </p:cNvCxnSpPr>
          <p:nvPr/>
        </p:nvCxnSpPr>
        <p:spPr>
          <a:xfrm>
            <a:off x="1720380" y="4698399"/>
            <a:ext cx="154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B45638-4062-B182-BDA4-EAAEE22EAF7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18462" y="4692500"/>
            <a:ext cx="16181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4EA2CB-4465-3CB6-52F8-7191AEE2C70A}"/>
              </a:ext>
            </a:extLst>
          </p:cNvPr>
          <p:cNvCxnSpPr>
            <a:cxnSpLocks/>
          </p:cNvCxnSpPr>
          <p:nvPr/>
        </p:nvCxnSpPr>
        <p:spPr>
          <a:xfrm flipH="1">
            <a:off x="2880019" y="4915693"/>
            <a:ext cx="1478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CEE3DE-DB15-3541-875D-3DBD0098343F}"/>
              </a:ext>
            </a:extLst>
          </p:cNvPr>
          <p:cNvCxnSpPr>
            <a:cxnSpLocks/>
          </p:cNvCxnSpPr>
          <p:nvPr/>
        </p:nvCxnSpPr>
        <p:spPr>
          <a:xfrm flipH="1">
            <a:off x="2349404" y="4915693"/>
            <a:ext cx="10872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4763EE-18DE-98DA-4B40-25753CAEAA30}"/>
              </a:ext>
            </a:extLst>
          </p:cNvPr>
          <p:cNvCxnSpPr>
            <a:cxnSpLocks/>
          </p:cNvCxnSpPr>
          <p:nvPr/>
        </p:nvCxnSpPr>
        <p:spPr>
          <a:xfrm>
            <a:off x="2873072" y="4688566"/>
            <a:ext cx="154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9AFF41-8F44-3442-F497-E94E5CBBD8D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8860" y="3441081"/>
            <a:ext cx="0" cy="18801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EBFB89-B64D-D370-6676-28DA98897D67}"/>
              </a:ext>
            </a:extLst>
          </p:cNvPr>
          <p:cNvCxnSpPr>
            <a:cxnSpLocks/>
          </p:cNvCxnSpPr>
          <p:nvPr/>
        </p:nvCxnSpPr>
        <p:spPr>
          <a:xfrm>
            <a:off x="2356503" y="5229962"/>
            <a:ext cx="2357" cy="149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F9BF1C-4D59-57F8-BC1A-ED2D0F0157AE}"/>
              </a:ext>
            </a:extLst>
          </p:cNvPr>
          <p:cNvCxnSpPr>
            <a:cxnSpLocks/>
            <a:endCxn id="9" idx="5"/>
          </p:cNvCxnSpPr>
          <p:nvPr/>
        </p:nvCxnSpPr>
        <p:spPr>
          <a:xfrm flipH="1" flipV="1">
            <a:off x="2585985" y="3441081"/>
            <a:ext cx="5169" cy="12455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459F10-71EA-C4F2-9D01-9462E667B4F5}"/>
              </a:ext>
            </a:extLst>
          </p:cNvPr>
          <p:cNvSpPr txBox="1"/>
          <p:nvPr/>
        </p:nvSpPr>
        <p:spPr>
          <a:xfrm>
            <a:off x="828052" y="4552146"/>
            <a:ext cx="969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+mj-lt"/>
              </a:rPr>
              <a:t>Laser source</a:t>
            </a:r>
            <a:endParaRPr lang="en-US" sz="8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AC2CD2-6FA7-02D1-AB81-558C4FC8AC37}"/>
              </a:ext>
            </a:extLst>
          </p:cNvPr>
          <p:cNvSpPr txBox="1"/>
          <p:nvPr/>
        </p:nvSpPr>
        <p:spPr>
          <a:xfrm>
            <a:off x="1939978" y="5348383"/>
            <a:ext cx="969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+mj-lt"/>
              </a:rPr>
              <a:t>Detector</a:t>
            </a:r>
            <a:endParaRPr lang="en-US" sz="800" b="1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71CC9C-C598-06A3-42EC-09D4AE234004}"/>
              </a:ext>
            </a:extLst>
          </p:cNvPr>
          <p:cNvSpPr/>
          <p:nvPr/>
        </p:nvSpPr>
        <p:spPr>
          <a:xfrm rot="569515">
            <a:off x="2101132" y="2078200"/>
            <a:ext cx="969706" cy="10409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B898D2-5D63-4E61-39E3-D6F6EB92FEF9}"/>
              </a:ext>
            </a:extLst>
          </p:cNvPr>
          <p:cNvCxnSpPr>
            <a:cxnSpLocks/>
          </p:cNvCxnSpPr>
          <p:nvPr/>
        </p:nvCxnSpPr>
        <p:spPr>
          <a:xfrm flipH="1">
            <a:off x="3150032" y="2545937"/>
            <a:ext cx="61312" cy="3348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C1167C-8530-277E-16A4-C15C3C086FDF}"/>
              </a:ext>
            </a:extLst>
          </p:cNvPr>
          <p:cNvSpPr txBox="1"/>
          <p:nvPr/>
        </p:nvSpPr>
        <p:spPr>
          <a:xfrm>
            <a:off x="1532950" y="163321"/>
            <a:ext cx="298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+mj-lt"/>
              </a:rPr>
              <a:t>One can rotate the stage, or the whole intererometer asssembly</a:t>
            </a:r>
            <a:endParaRPr lang="en-US" sz="1050" b="1" u="sng" dirty="0"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C4877E-696A-E174-037B-C5E0F20E0976}"/>
              </a:ext>
            </a:extLst>
          </p:cNvPr>
          <p:cNvCxnSpPr>
            <a:cxnSpLocks/>
          </p:cNvCxnSpPr>
          <p:nvPr/>
        </p:nvCxnSpPr>
        <p:spPr>
          <a:xfrm flipV="1">
            <a:off x="2292834" y="3638867"/>
            <a:ext cx="0" cy="1709516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634FAF5-8C1D-A325-1CC8-8BFFAF7B53FB}"/>
              </a:ext>
            </a:extLst>
          </p:cNvPr>
          <p:cNvSpPr/>
          <p:nvPr/>
        </p:nvSpPr>
        <p:spPr>
          <a:xfrm>
            <a:off x="2203162" y="3475609"/>
            <a:ext cx="454250" cy="253916"/>
          </a:xfrm>
          <a:prstGeom prst="triangle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B04BE9-54C3-388B-8A53-BC89316EE257}"/>
              </a:ext>
            </a:extLst>
          </p:cNvPr>
          <p:cNvCxnSpPr>
            <a:cxnSpLocks/>
            <a:stCxn id="10" idx="1"/>
            <a:endCxn id="10" idx="5"/>
          </p:cNvCxnSpPr>
          <p:nvPr/>
        </p:nvCxnSpPr>
        <p:spPr>
          <a:xfrm>
            <a:off x="3436661" y="4692500"/>
            <a:ext cx="0" cy="2271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882CE1-FED8-A6C5-4F31-7B3EBEF63BCD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2358860" y="3441081"/>
            <a:ext cx="2271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37E0C2-E2E6-2E24-F3CD-6AB39FD6BC4C}"/>
              </a:ext>
            </a:extLst>
          </p:cNvPr>
          <p:cNvCxnSpPr>
            <a:cxnSpLocks/>
          </p:cNvCxnSpPr>
          <p:nvPr/>
        </p:nvCxnSpPr>
        <p:spPr>
          <a:xfrm>
            <a:off x="2292834" y="3630627"/>
            <a:ext cx="286478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1FF63F-3170-625D-0E02-0F735551D2C2}"/>
              </a:ext>
            </a:extLst>
          </p:cNvPr>
          <p:cNvCxnSpPr>
            <a:cxnSpLocks/>
          </p:cNvCxnSpPr>
          <p:nvPr/>
        </p:nvCxnSpPr>
        <p:spPr>
          <a:xfrm>
            <a:off x="2282489" y="5209496"/>
            <a:ext cx="0" cy="17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3B00F015-35F4-3A25-0BF9-1946C6209152}"/>
              </a:ext>
            </a:extLst>
          </p:cNvPr>
          <p:cNvSpPr/>
          <p:nvPr/>
        </p:nvSpPr>
        <p:spPr>
          <a:xfrm>
            <a:off x="2235774" y="4013289"/>
            <a:ext cx="2147858" cy="2297186"/>
          </a:xfrm>
          <a:prstGeom prst="arc">
            <a:avLst>
              <a:gd name="adj1" fmla="val 19467320"/>
              <a:gd name="adj2" fmla="val 63936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4E6A4C-41BC-80F1-EE83-63A9ECFFE87C}"/>
              </a:ext>
            </a:extLst>
          </p:cNvPr>
          <p:cNvSpPr/>
          <p:nvPr/>
        </p:nvSpPr>
        <p:spPr>
          <a:xfrm rot="3683157" flipH="1">
            <a:off x="272455" y="913180"/>
            <a:ext cx="2501836" cy="2341097"/>
          </a:xfrm>
          <a:prstGeom prst="arc">
            <a:avLst>
              <a:gd name="adj1" fmla="val 19467320"/>
              <a:gd name="adj2" fmla="val 63936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767987-370C-E205-BF1D-5820FFAF1B21}"/>
              </a:ext>
            </a:extLst>
          </p:cNvPr>
          <p:cNvSpPr txBox="1"/>
          <p:nvPr/>
        </p:nvSpPr>
        <p:spPr>
          <a:xfrm>
            <a:off x="2283846" y="4970017"/>
            <a:ext cx="969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+mj-lt"/>
              </a:rPr>
              <a:t>beamsplitter</a:t>
            </a:r>
            <a:endParaRPr lang="en-US" sz="800" b="1" dirty="0">
              <a:latin typeface="+mj-lt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D15EFE-49AD-0CCE-4285-90B729654148}"/>
              </a:ext>
            </a:extLst>
          </p:cNvPr>
          <p:cNvCxnSpPr>
            <a:cxnSpLocks/>
          </p:cNvCxnSpPr>
          <p:nvPr/>
        </p:nvCxnSpPr>
        <p:spPr>
          <a:xfrm>
            <a:off x="2363088" y="4101858"/>
            <a:ext cx="0" cy="13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03CEFB-CEB2-13B8-AD2C-6848E81AC93E}"/>
              </a:ext>
            </a:extLst>
          </p:cNvPr>
          <p:cNvCxnSpPr>
            <a:cxnSpLocks/>
          </p:cNvCxnSpPr>
          <p:nvPr/>
        </p:nvCxnSpPr>
        <p:spPr>
          <a:xfrm>
            <a:off x="2292834" y="4101858"/>
            <a:ext cx="0" cy="13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7E5B6E1-E12C-E537-D619-BFDE7E72D63D}"/>
              </a:ext>
            </a:extLst>
          </p:cNvPr>
          <p:cNvCxnSpPr>
            <a:cxnSpLocks/>
          </p:cNvCxnSpPr>
          <p:nvPr/>
        </p:nvCxnSpPr>
        <p:spPr>
          <a:xfrm flipV="1">
            <a:off x="2585985" y="4109104"/>
            <a:ext cx="0" cy="145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3F7E0E4-CB45-E3FC-D165-6B6E8767D7DB}"/>
              </a:ext>
            </a:extLst>
          </p:cNvPr>
          <p:cNvGrpSpPr/>
          <p:nvPr/>
        </p:nvGrpSpPr>
        <p:grpSpPr>
          <a:xfrm>
            <a:off x="5752104" y="482419"/>
            <a:ext cx="3982540" cy="5191428"/>
            <a:chOff x="6566678" y="511356"/>
            <a:chExt cx="3982540" cy="51914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7059-19C8-6253-9D41-43822CFFA89E}"/>
                </a:ext>
              </a:extLst>
            </p:cNvPr>
            <p:cNvSpPr txBox="1"/>
            <p:nvPr/>
          </p:nvSpPr>
          <p:spPr>
            <a:xfrm>
              <a:off x="6891632" y="511356"/>
              <a:ext cx="3657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+mj-lt"/>
                </a:rPr>
                <a:t>Or simply rotate the beamsplitter</a:t>
              </a:r>
              <a:endParaRPr lang="en-US" sz="1600" b="1" u="sng" dirty="0"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EBF082-7973-946D-1240-7CF5A5806E3A}"/>
                </a:ext>
              </a:extLst>
            </p:cNvPr>
            <p:cNvSpPr/>
            <p:nvPr/>
          </p:nvSpPr>
          <p:spPr>
            <a:xfrm rot="576091">
              <a:off x="6976879" y="1591055"/>
              <a:ext cx="2682118" cy="25743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5F48A2-7F73-FF85-1CDC-C412E9E2DCF8}"/>
                </a:ext>
              </a:extLst>
            </p:cNvPr>
            <p:cNvSpPr/>
            <p:nvPr/>
          </p:nvSpPr>
          <p:spPr>
            <a:xfrm rot="582503">
              <a:off x="7515563" y="1947359"/>
              <a:ext cx="1618199" cy="1977761"/>
            </a:xfrm>
            <a:prstGeom prst="rect">
              <a:avLst/>
            </a:prstGeom>
            <a:solidFill>
              <a:srgbClr val="1B1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19CFC42-3EDA-F9B3-84DF-07B6EF2AFC23}"/>
                </a:ext>
              </a:extLst>
            </p:cNvPr>
            <p:cNvGrpSpPr/>
            <p:nvPr/>
          </p:nvGrpSpPr>
          <p:grpSpPr>
            <a:xfrm rot="804494">
              <a:off x="7792032" y="4804052"/>
              <a:ext cx="454251" cy="389358"/>
              <a:chOff x="7978823" y="4838470"/>
              <a:chExt cx="454251" cy="38935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A13BDE-8627-5F89-2BFC-E72823F3BEDF}"/>
                  </a:ext>
                </a:extLst>
              </p:cNvPr>
              <p:cNvSpPr/>
              <p:nvPr/>
            </p:nvSpPr>
            <p:spPr>
              <a:xfrm>
                <a:off x="7978823" y="4838470"/>
                <a:ext cx="454251" cy="3893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E6EADCB-C6CB-86AA-EC21-BE61091C3C7D}"/>
                  </a:ext>
                </a:extLst>
              </p:cNvPr>
              <p:cNvCxnSpPr/>
              <p:nvPr/>
            </p:nvCxnSpPr>
            <p:spPr>
              <a:xfrm flipH="1">
                <a:off x="7978823" y="4838470"/>
                <a:ext cx="454251" cy="3893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D6B12B39-7EE4-6B29-3A3A-E12EB7918CF0}"/>
                </a:ext>
              </a:extLst>
            </p:cNvPr>
            <p:cNvSpPr/>
            <p:nvPr/>
          </p:nvSpPr>
          <p:spPr>
            <a:xfrm>
              <a:off x="7983923" y="3541210"/>
              <a:ext cx="454250" cy="2539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D54386B-7BA9-7B18-4729-15CE5F03DFC7}"/>
                </a:ext>
              </a:extLst>
            </p:cNvPr>
            <p:cNvSpPr/>
            <p:nvPr/>
          </p:nvSpPr>
          <p:spPr>
            <a:xfrm rot="5400000">
              <a:off x="8936612" y="4877641"/>
              <a:ext cx="450727" cy="2539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4D9688-9AC1-EB82-8DA7-6E8871C6A720}"/>
                </a:ext>
              </a:extLst>
            </p:cNvPr>
            <p:cNvSpPr txBox="1"/>
            <p:nvPr/>
          </p:nvSpPr>
          <p:spPr>
            <a:xfrm rot="5400000">
              <a:off x="8836660" y="4925400"/>
              <a:ext cx="11418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Fixed corner cube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B1FAD4-DBCC-9072-C8E4-B6D5C05E890F}"/>
                </a:ext>
              </a:extLst>
            </p:cNvPr>
            <p:cNvSpPr txBox="1"/>
            <p:nvPr/>
          </p:nvSpPr>
          <p:spPr>
            <a:xfrm>
              <a:off x="7658533" y="3364997"/>
              <a:ext cx="11130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</a:rPr>
                <a:t>Moving corner cube</a:t>
              </a:r>
              <a:endParaRPr lang="en-US" sz="600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98FBBE7-9DFC-5AF2-5199-7D312C1B7F9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006" y="4925486"/>
              <a:ext cx="154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F5AC9C-378B-8078-9D73-1AE67B9B8CC9}"/>
                </a:ext>
              </a:extLst>
            </p:cNvPr>
            <p:cNvCxnSpPr>
              <a:cxnSpLocks/>
            </p:cNvCxnSpPr>
            <p:nvPr/>
          </p:nvCxnSpPr>
          <p:spPr>
            <a:xfrm>
              <a:off x="7560020" y="4926691"/>
              <a:ext cx="161819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AE5B3B8-4AB3-14FE-A44C-2C5DE0191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3744" y="5089353"/>
              <a:ext cx="14781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3C6755-3153-13E1-8C79-B650574D1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6220" y="5093133"/>
              <a:ext cx="13338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3F0BB4-2CB5-D9A9-4246-521815F3B15C}"/>
                </a:ext>
              </a:extLst>
            </p:cNvPr>
            <p:cNvCxnSpPr>
              <a:cxnSpLocks/>
            </p:cNvCxnSpPr>
            <p:nvPr/>
          </p:nvCxnSpPr>
          <p:spPr>
            <a:xfrm>
              <a:off x="8586492" y="4925486"/>
              <a:ext cx="154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35F4DDB-B308-B6A2-517A-66E1370BD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571" y="3683762"/>
              <a:ext cx="275426" cy="17256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022A16-0F88-A681-5053-E913DCAE8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875" y="3717962"/>
              <a:ext cx="212245" cy="120752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70A5DC-FB0E-03A5-1FAB-5565A8256478}"/>
                </a:ext>
              </a:extLst>
            </p:cNvPr>
            <p:cNvSpPr txBox="1"/>
            <p:nvPr/>
          </p:nvSpPr>
          <p:spPr>
            <a:xfrm>
              <a:off x="6566678" y="4779233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Laser source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50F8ED-A1FA-AD8B-965E-93EB1C03C5A6}"/>
                </a:ext>
              </a:extLst>
            </p:cNvPr>
            <p:cNvSpPr txBox="1"/>
            <p:nvPr/>
          </p:nvSpPr>
          <p:spPr>
            <a:xfrm>
              <a:off x="7456814" y="5448868"/>
              <a:ext cx="7103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Detector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A9D8B8-4BDE-9E0C-2AFD-CC8AEF6227C2}"/>
                </a:ext>
              </a:extLst>
            </p:cNvPr>
            <p:cNvSpPr/>
            <p:nvPr/>
          </p:nvSpPr>
          <p:spPr>
            <a:xfrm rot="569515">
              <a:off x="7839758" y="2305287"/>
              <a:ext cx="969706" cy="104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0140EB5-D5A1-AAA6-590D-AF02BD6CB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8658" y="2773024"/>
              <a:ext cx="61312" cy="33481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18F4D59-18E6-D3A3-72C5-571E635D15CD}"/>
                </a:ext>
              </a:extLst>
            </p:cNvPr>
            <p:cNvSpPr/>
            <p:nvPr/>
          </p:nvSpPr>
          <p:spPr>
            <a:xfrm>
              <a:off x="7941788" y="3702696"/>
              <a:ext cx="454250" cy="253916"/>
            </a:xfrm>
            <a:prstGeom prst="triangle">
              <a:avLst/>
            </a:prstGeom>
            <a:solidFill>
              <a:schemeClr val="bg1">
                <a:alpha val="50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82D43C-372F-7832-8870-AD9767B8B37D}"/>
                </a:ext>
              </a:extLst>
            </p:cNvPr>
            <p:cNvCxnSpPr>
              <a:cxnSpLocks/>
            </p:cNvCxnSpPr>
            <p:nvPr/>
          </p:nvCxnSpPr>
          <p:spPr>
            <a:xfrm>
              <a:off x="9178219" y="4915693"/>
              <a:ext cx="0" cy="18283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64A5BB9-234C-E1D1-D13B-1DC096CA082C}"/>
                </a:ext>
              </a:extLst>
            </p:cNvPr>
            <p:cNvCxnSpPr>
              <a:cxnSpLocks/>
            </p:cNvCxnSpPr>
            <p:nvPr/>
          </p:nvCxnSpPr>
          <p:spPr>
            <a:xfrm>
              <a:off x="8062801" y="3691298"/>
              <a:ext cx="316352" cy="306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368D966-23EC-21EC-0BF4-BB16BA526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2571" y="5161882"/>
              <a:ext cx="43649" cy="2942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42B9C1-CFBD-F1FE-36BC-EA7AF280708F}"/>
                </a:ext>
              </a:extLst>
            </p:cNvPr>
            <p:cNvSpPr txBox="1"/>
            <p:nvPr/>
          </p:nvSpPr>
          <p:spPr>
            <a:xfrm>
              <a:off x="8095129" y="4649002"/>
              <a:ext cx="969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beamsplitter</a:t>
              </a:r>
              <a:endParaRPr lang="en-US" sz="800" b="1" dirty="0">
                <a:latin typeface="+mj-lt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18F50DC-4C46-EBDE-1871-BA93BEAF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0977" y="4386327"/>
              <a:ext cx="28223" cy="1615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C1FB5F2-1059-E26A-F2B3-638D26632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1126" y="4350630"/>
              <a:ext cx="22656" cy="1308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3AA4C3C9-3901-9FA6-2EAC-A5FEEE4C1F75}"/>
                </a:ext>
              </a:extLst>
            </p:cNvPr>
            <p:cNvSpPr/>
            <p:nvPr/>
          </p:nvSpPr>
          <p:spPr>
            <a:xfrm rot="3683157" flipH="1" flipV="1">
              <a:off x="7858704" y="4937802"/>
              <a:ext cx="548461" cy="418337"/>
            </a:xfrm>
            <a:prstGeom prst="arc">
              <a:avLst>
                <a:gd name="adj1" fmla="val 7290289"/>
                <a:gd name="adj2" fmla="val 1414713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AFA2C8-F5AF-D3A7-4236-DB35C0AC0FD3}"/>
              </a:ext>
            </a:extLst>
          </p:cNvPr>
          <p:cNvSpPr txBox="1"/>
          <p:nvPr/>
        </p:nvSpPr>
        <p:spPr>
          <a:xfrm>
            <a:off x="9202178" y="2130438"/>
            <a:ext cx="26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Therefore, the tip tilt adjustment</a:t>
            </a:r>
            <a:endParaRPr lang="en-US" sz="1600" dirty="0"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795C6C6-5384-8B9A-C668-C06C90FE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100" y="2953269"/>
            <a:ext cx="2609941" cy="30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85BFE67-7CDC-E939-2BB8-D7F5BA59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42" y="1577931"/>
            <a:ext cx="5056308" cy="5456393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D8266BA0-C12B-F1DC-1CF9-17FEABD16D11}"/>
              </a:ext>
            </a:extLst>
          </p:cNvPr>
          <p:cNvGrpSpPr/>
          <p:nvPr/>
        </p:nvGrpSpPr>
        <p:grpSpPr>
          <a:xfrm>
            <a:off x="2856580" y="738006"/>
            <a:ext cx="7097026" cy="4370263"/>
            <a:chOff x="1965072" y="559583"/>
            <a:chExt cx="7097026" cy="437026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D601A2-2E8B-C332-A94B-8ECC35B5464F}"/>
                </a:ext>
              </a:extLst>
            </p:cNvPr>
            <p:cNvGrpSpPr/>
            <p:nvPr/>
          </p:nvGrpSpPr>
          <p:grpSpPr>
            <a:xfrm>
              <a:off x="5053388" y="1115615"/>
              <a:ext cx="2943584" cy="2376605"/>
              <a:chOff x="2233988" y="74215"/>
              <a:chExt cx="2943584" cy="2376605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E1170A1-518C-963D-2B1A-C437E2E2E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5288" y="373225"/>
                <a:ext cx="629801" cy="55517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0372EE6-E79D-C9E2-D292-AF4A919E7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513" y="1429190"/>
                <a:ext cx="1267259" cy="71712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06AA43B-65C3-4F11-B2F9-4060976DBC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4356" y="1423162"/>
                <a:ext cx="100981" cy="8627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67588F8-4737-14FF-4AE4-D5B0C991A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708" y="2152962"/>
                <a:ext cx="572864" cy="297858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stealth" w="lg" len="lg"/>
                <a:tailEnd type="none"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E2A2E0-C654-F23B-017C-C4F8141E62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3810" y="74215"/>
                <a:ext cx="358140" cy="29901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stealth" w="lg" len="lg"/>
                <a:tailEnd type="none"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67E3AE-C69F-5EF6-BF7E-CDE354CA7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0905" y="1725930"/>
                <a:ext cx="260164" cy="15212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stealth" w="lg" len="lg"/>
                <a:tailEnd type="none"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C7F6BD-0EEA-7DF6-5063-085D5012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3988" y="1725930"/>
                <a:ext cx="189172" cy="161867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stealth" w="lg" len="lg"/>
                <a:tailEnd type="none"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DF6247-494F-2A0E-08BF-BCAA5E33ECB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804203" y="1161030"/>
              <a:ext cx="789553" cy="8969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628405-5D3B-2E9E-CCBF-2A9598954ADD}"/>
                </a:ext>
              </a:extLst>
            </p:cNvPr>
            <p:cNvSpPr txBox="1"/>
            <p:nvPr/>
          </p:nvSpPr>
          <p:spPr>
            <a:xfrm>
              <a:off x="3484672" y="791698"/>
              <a:ext cx="263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Polarized beam splitter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93537BD-D91D-29B3-25B3-9F54CF740AFF}"/>
                </a:ext>
              </a:extLst>
            </p:cNvPr>
            <p:cNvCxnSpPr>
              <a:cxnSpLocks/>
            </p:cNvCxnSpPr>
            <p:nvPr/>
          </p:nvCxnSpPr>
          <p:spPr>
            <a:xfrm>
              <a:off x="4154095" y="2166552"/>
              <a:ext cx="765090" cy="427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BA9A93-43DC-CC52-06CB-DC55A5459B10}"/>
                </a:ext>
              </a:extLst>
            </p:cNvPr>
            <p:cNvSpPr txBox="1"/>
            <p:nvPr/>
          </p:nvSpPr>
          <p:spPr>
            <a:xfrm>
              <a:off x="2247743" y="1797220"/>
              <a:ext cx="2124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50:50 beam splitter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BD20F8-C13C-78DE-4840-631A25F9C9AF}"/>
                </a:ext>
              </a:extLst>
            </p:cNvPr>
            <p:cNvSpPr txBox="1"/>
            <p:nvPr/>
          </p:nvSpPr>
          <p:spPr>
            <a:xfrm>
              <a:off x="2141467" y="2773589"/>
              <a:ext cx="186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Photodetector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7051C0-6EAC-41FA-74D8-C81232899245}"/>
                </a:ext>
              </a:extLst>
            </p:cNvPr>
            <p:cNvSpPr txBox="1"/>
            <p:nvPr/>
          </p:nvSpPr>
          <p:spPr>
            <a:xfrm>
              <a:off x="2698503" y="4560514"/>
              <a:ext cx="186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Photodetector 2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EDC05-5CFB-6657-0CA1-230195437101}"/>
                </a:ext>
              </a:extLst>
            </p:cNvPr>
            <p:cNvCxnSpPr>
              <a:cxnSpLocks/>
            </p:cNvCxnSpPr>
            <p:nvPr/>
          </p:nvCxnSpPr>
          <p:spPr>
            <a:xfrm>
              <a:off x="3541436" y="3138826"/>
              <a:ext cx="597619" cy="2442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03C3652-3271-5176-BD39-CC76A0563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655" y="3467377"/>
              <a:ext cx="1288151" cy="11706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809C48-AA27-29B6-8817-ECBA617D5D86}"/>
                </a:ext>
              </a:extLst>
            </p:cNvPr>
            <p:cNvSpPr txBox="1"/>
            <p:nvPr/>
          </p:nvSpPr>
          <p:spPr>
            <a:xfrm>
              <a:off x="7195119" y="559583"/>
              <a:ext cx="1569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From mobile corner cube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7D0AF1F-3D15-5B23-C136-B18A2B88A139}"/>
                </a:ext>
              </a:extLst>
            </p:cNvPr>
            <p:cNvSpPr txBox="1"/>
            <p:nvPr/>
          </p:nvSpPr>
          <p:spPr>
            <a:xfrm>
              <a:off x="7492378" y="2664219"/>
              <a:ext cx="1569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From fixed corner cube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C122089-9C7D-8608-9B05-897206EE7AD0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3955337" y="2469711"/>
              <a:ext cx="924315" cy="3400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8B4E8-3D25-D4DA-BA27-BCBA5008B8E1}"/>
                </a:ext>
              </a:extLst>
            </p:cNvPr>
            <p:cNvSpPr txBox="1"/>
            <p:nvPr/>
          </p:nvSpPr>
          <p:spPr>
            <a:xfrm>
              <a:off x="1965072" y="2285045"/>
              <a:ext cx="1990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Circular Polarizer 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AE648F-499D-0BDB-5A72-EF9BD86EC27B}"/>
                </a:ext>
              </a:extLst>
            </p:cNvPr>
            <p:cNvSpPr txBox="1"/>
            <p:nvPr/>
          </p:nvSpPr>
          <p:spPr>
            <a:xfrm>
              <a:off x="2102758" y="3963128"/>
              <a:ext cx="2001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Circular Polarizer 2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8F40075-13C6-D06B-A616-2E45823AE48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4104448" y="3182835"/>
              <a:ext cx="1371710" cy="9649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C2BE656-8EC8-3E73-3076-4A2DD478BB55}"/>
              </a:ext>
            </a:extLst>
          </p:cNvPr>
          <p:cNvSpPr txBox="1"/>
          <p:nvPr/>
        </p:nvSpPr>
        <p:spPr>
          <a:xfrm>
            <a:off x="35775" y="0"/>
            <a:ext cx="4491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</a:rPr>
              <a:t>Detector bench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8E3443-851C-D899-CC3C-9316665E3687}"/>
              </a:ext>
            </a:extLst>
          </p:cNvPr>
          <p:cNvCxnSpPr>
            <a:cxnSpLocks/>
          </p:cNvCxnSpPr>
          <p:nvPr/>
        </p:nvCxnSpPr>
        <p:spPr>
          <a:xfrm flipH="1" flipV="1">
            <a:off x="7516770" y="3550532"/>
            <a:ext cx="2139577" cy="2278342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BD42C4-BAB6-F917-39F7-72B2869F1336}"/>
              </a:ext>
            </a:extLst>
          </p:cNvPr>
          <p:cNvSpPr txBox="1"/>
          <p:nvPr/>
        </p:nvSpPr>
        <p:spPr>
          <a:xfrm>
            <a:off x="9610580" y="5653136"/>
            <a:ext cx="199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Optical post (TR50) and holder (PH30)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BF709A-4A7F-094C-0BE5-0785995C9F04}"/>
              </a:ext>
            </a:extLst>
          </p:cNvPr>
          <p:cNvCxnSpPr>
            <a:cxnSpLocks/>
          </p:cNvCxnSpPr>
          <p:nvPr/>
        </p:nvCxnSpPr>
        <p:spPr>
          <a:xfrm flipH="1">
            <a:off x="7724546" y="2218823"/>
            <a:ext cx="1444200" cy="275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D3A59E-973E-5E25-0588-1796CF5835B6}"/>
              </a:ext>
            </a:extLst>
          </p:cNvPr>
          <p:cNvSpPr txBox="1"/>
          <p:nvPr/>
        </p:nvSpPr>
        <p:spPr>
          <a:xfrm>
            <a:off x="9184040" y="1793428"/>
            <a:ext cx="199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Tip-tilt kinematic adjuster (KM05/M)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4943C9-9F3B-4A4D-0C96-4EF6197C493E}"/>
              </a:ext>
            </a:extLst>
          </p:cNvPr>
          <p:cNvCxnSpPr>
            <a:cxnSpLocks/>
          </p:cNvCxnSpPr>
          <p:nvPr/>
        </p:nvCxnSpPr>
        <p:spPr>
          <a:xfrm flipH="1">
            <a:off x="9234398" y="3755072"/>
            <a:ext cx="482461" cy="5338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D424D3-797C-78CF-219F-9921678F343D}"/>
              </a:ext>
            </a:extLst>
          </p:cNvPr>
          <p:cNvCxnSpPr>
            <a:cxnSpLocks/>
          </p:cNvCxnSpPr>
          <p:nvPr/>
        </p:nvCxnSpPr>
        <p:spPr>
          <a:xfrm flipH="1">
            <a:off x="8512525" y="3755072"/>
            <a:ext cx="1204334" cy="1994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D5DC64-E5F5-70FE-0AD3-C8D9318ED9F6}"/>
              </a:ext>
            </a:extLst>
          </p:cNvPr>
          <p:cNvSpPr txBox="1"/>
          <p:nvPr/>
        </p:nvSpPr>
        <p:spPr>
          <a:xfrm>
            <a:off x="9616396" y="3422521"/>
            <a:ext cx="2677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¼-20 screws to mount to the optical breadboard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DC183-75B2-BA85-5598-9474D8A9F38C}"/>
              </a:ext>
            </a:extLst>
          </p:cNvPr>
          <p:cNvGrpSpPr/>
          <p:nvPr/>
        </p:nvGrpSpPr>
        <p:grpSpPr>
          <a:xfrm>
            <a:off x="143103" y="2945753"/>
            <a:ext cx="4329959" cy="3484461"/>
            <a:chOff x="259004" y="2558626"/>
            <a:chExt cx="4329959" cy="348446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22EEE-F8FF-5AB2-A849-DF80973B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617" y="2558626"/>
              <a:ext cx="2038527" cy="261007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A52C0B-6C03-62A5-5588-5133389BF974}"/>
                </a:ext>
              </a:extLst>
            </p:cNvPr>
            <p:cNvSpPr txBox="1"/>
            <p:nvPr/>
          </p:nvSpPr>
          <p:spPr>
            <a:xfrm>
              <a:off x="259004" y="5396756"/>
              <a:ext cx="43299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+mj-lt"/>
                </a:rPr>
                <a:t>Note that photodetector PCBs are mounted so that the cables come from the same side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D33C4B-A27D-19EA-1EE1-CA9EC5AF7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560" y="3521714"/>
              <a:ext cx="783561" cy="18750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B9EF78-1014-E62E-CE08-2F75438BB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21" y="3561456"/>
              <a:ext cx="335196" cy="18353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8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EF9A0D-15CB-FAB6-1A5B-1BE645F21C04}"/>
              </a:ext>
            </a:extLst>
          </p:cNvPr>
          <p:cNvSpPr txBox="1"/>
          <p:nvPr/>
        </p:nvSpPr>
        <p:spPr>
          <a:xfrm>
            <a:off x="470648" y="430351"/>
            <a:ext cx="11825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Identifying magnetically held polarization optics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8934C8-7FCC-42C3-67D8-6D62CBB50448}"/>
              </a:ext>
            </a:extLst>
          </p:cNvPr>
          <p:cNvGrpSpPr/>
          <p:nvPr/>
        </p:nvGrpSpPr>
        <p:grpSpPr>
          <a:xfrm>
            <a:off x="470648" y="1707777"/>
            <a:ext cx="1250577" cy="1223682"/>
            <a:chOff x="927847" y="2407024"/>
            <a:chExt cx="1250577" cy="122368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E157FA-FB92-1BBD-B771-5F0C6C575D90}"/>
                </a:ext>
              </a:extLst>
            </p:cNvPr>
            <p:cNvSpPr/>
            <p:nvPr/>
          </p:nvSpPr>
          <p:spPr>
            <a:xfrm>
              <a:off x="927847" y="2407024"/>
              <a:ext cx="1250577" cy="122368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9593CE-48EE-FD66-96A0-7C0EA0CFC0DE}"/>
                </a:ext>
              </a:extLst>
            </p:cNvPr>
            <p:cNvSpPr/>
            <p:nvPr/>
          </p:nvSpPr>
          <p:spPr>
            <a:xfrm>
              <a:off x="1174377" y="2653553"/>
              <a:ext cx="714935" cy="72165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54E06A-3617-705A-C030-A6F3DB47ED80}"/>
              </a:ext>
            </a:extLst>
          </p:cNvPr>
          <p:cNvGrpSpPr/>
          <p:nvPr/>
        </p:nvGrpSpPr>
        <p:grpSpPr>
          <a:xfrm>
            <a:off x="522194" y="3177988"/>
            <a:ext cx="1250577" cy="1223682"/>
            <a:chOff x="2673723" y="2407024"/>
            <a:chExt cx="1250577" cy="122368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E43F11F-3CF4-A08B-60E1-0C8961BFCE48}"/>
                </a:ext>
              </a:extLst>
            </p:cNvPr>
            <p:cNvSpPr/>
            <p:nvPr/>
          </p:nvSpPr>
          <p:spPr>
            <a:xfrm>
              <a:off x="2673723" y="2407024"/>
              <a:ext cx="1250577" cy="12236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D59D7E-D27E-05A7-1070-07268DF21781}"/>
                </a:ext>
              </a:extLst>
            </p:cNvPr>
            <p:cNvSpPr/>
            <p:nvPr/>
          </p:nvSpPr>
          <p:spPr>
            <a:xfrm>
              <a:off x="2941543" y="2653553"/>
              <a:ext cx="714935" cy="72165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2D575-5D98-8095-0129-1E4800161A7F}"/>
              </a:ext>
            </a:extLst>
          </p:cNvPr>
          <p:cNvGrpSpPr/>
          <p:nvPr/>
        </p:nvGrpSpPr>
        <p:grpSpPr>
          <a:xfrm>
            <a:off x="591738" y="4648199"/>
            <a:ext cx="1250577" cy="1223682"/>
            <a:chOff x="4652749" y="2407024"/>
            <a:chExt cx="1250577" cy="122368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4FE82-49AD-6AFB-C0CE-06FBA8C42AFA}"/>
                </a:ext>
              </a:extLst>
            </p:cNvPr>
            <p:cNvSpPr/>
            <p:nvPr/>
          </p:nvSpPr>
          <p:spPr>
            <a:xfrm>
              <a:off x="4652749" y="2407024"/>
              <a:ext cx="1250577" cy="122368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E72A81-6CB8-C6CE-DA13-52277219332B}"/>
                </a:ext>
              </a:extLst>
            </p:cNvPr>
            <p:cNvSpPr/>
            <p:nvPr/>
          </p:nvSpPr>
          <p:spPr>
            <a:xfrm>
              <a:off x="5052271" y="2792505"/>
              <a:ext cx="451531" cy="4437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112DFF-01CC-2753-E502-7EA0A13FA019}"/>
              </a:ext>
            </a:extLst>
          </p:cNvPr>
          <p:cNvSpPr txBox="1"/>
          <p:nvPr/>
        </p:nvSpPr>
        <p:spPr>
          <a:xfrm>
            <a:off x="1967755" y="1954306"/>
            <a:ext cx="9872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¼ wave plates – yellow chrome plated steel washer, 6 mm aperture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C8477-E434-CD66-6747-027635CD4268}"/>
              </a:ext>
            </a:extLst>
          </p:cNvPr>
          <p:cNvSpPr txBox="1"/>
          <p:nvPr/>
        </p:nvSpPr>
        <p:spPr>
          <a:xfrm>
            <a:off x="1967755" y="3424517"/>
            <a:ext cx="9872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Circular polarizers – Zinc plated steel washer, 6 mm aperture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E890B-7CA1-384D-A6FF-16F542BF8778}"/>
              </a:ext>
            </a:extLst>
          </p:cNvPr>
          <p:cNvSpPr txBox="1"/>
          <p:nvPr/>
        </p:nvSpPr>
        <p:spPr>
          <a:xfrm>
            <a:off x="2019302" y="4993946"/>
            <a:ext cx="9872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Linear polarizers – Zinc plated steel washer, 3 mm aperture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8CCEF-5CBB-392E-5FF8-FE308AB82CC6}"/>
              </a:ext>
            </a:extLst>
          </p:cNvPr>
          <p:cNvSpPr txBox="1"/>
          <p:nvPr/>
        </p:nvSpPr>
        <p:spPr>
          <a:xfrm>
            <a:off x="522194" y="6332542"/>
            <a:ext cx="773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https://www.youtube.com/watch?v=qwOXKlQ_gFo&amp;t=296s</a:t>
            </a:r>
          </a:p>
        </p:txBody>
      </p:sp>
      <p:pic>
        <p:nvPicPr>
          <p:cNvPr id="18" name="Picture 8" descr="How YouTube Works - Product Features, Responsibility, &amp; Impact">
            <a:extLst>
              <a:ext uri="{FF2B5EF4-FFF2-40B4-BE49-F238E27FC236}">
                <a16:creationId xmlns:a16="http://schemas.microsoft.com/office/drawing/2014/main" id="{CE4BD8B9-283E-C57E-41E9-7C4A6142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424" y="6332542"/>
            <a:ext cx="1860854" cy="4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FCB6C-16A9-554A-5033-047ABF10B4AA}"/>
              </a:ext>
            </a:extLst>
          </p:cNvPr>
          <p:cNvGrpSpPr/>
          <p:nvPr/>
        </p:nvGrpSpPr>
        <p:grpSpPr>
          <a:xfrm>
            <a:off x="6493480" y="2652870"/>
            <a:ext cx="5674085" cy="4205130"/>
            <a:chOff x="5538012" y="2683059"/>
            <a:chExt cx="5674085" cy="42051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4324C8-701A-A594-6431-6A2CAD960D07}"/>
                </a:ext>
              </a:extLst>
            </p:cNvPr>
            <p:cNvGrpSpPr/>
            <p:nvPr/>
          </p:nvGrpSpPr>
          <p:grpSpPr>
            <a:xfrm>
              <a:off x="5571276" y="2683059"/>
              <a:ext cx="5640821" cy="3874458"/>
              <a:chOff x="434774" y="103144"/>
              <a:chExt cx="5640821" cy="387445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800E6-F400-806D-A4AD-45333A5DFAEB}"/>
                  </a:ext>
                </a:extLst>
              </p:cNvPr>
              <p:cNvSpPr txBox="1"/>
              <p:nvPr/>
            </p:nvSpPr>
            <p:spPr>
              <a:xfrm>
                <a:off x="4416807" y="2352541"/>
                <a:ext cx="1658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threaded inserts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87D6D8F-ECF9-510C-A318-74A4353B3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4774" y="1280067"/>
                <a:ext cx="4216536" cy="2697535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F790C26-8F61-B918-3929-39798D632BEE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H="1">
                <a:off x="2715022" y="2628835"/>
                <a:ext cx="1936288" cy="9914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70C326-98E6-6D21-4285-50AFC2071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968" y="797767"/>
                <a:ext cx="1892054" cy="1831067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CCE1ADD-469B-6B24-714C-97BB0D799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968" y="797767"/>
                <a:ext cx="1766277" cy="71384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53EB9E0-1163-DE7C-29F1-8BCEB2DC36DE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H="1" flipV="1">
                <a:off x="2589245" y="2430624"/>
                <a:ext cx="2062065" cy="19821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3D93D0-DEBE-7435-323E-2BB7598B40F9}"/>
                  </a:ext>
                </a:extLst>
              </p:cNvPr>
              <p:cNvSpPr txBox="1"/>
              <p:nvPr/>
            </p:nvSpPr>
            <p:spPr>
              <a:xfrm>
                <a:off x="496245" y="103144"/>
                <a:ext cx="3656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Loosen the M4 L20 screws to adjust the beam splitter base clamps laterally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D0D239F-F3E6-BC0C-49E5-52ACCEA20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0661" y="3904946"/>
              <a:ext cx="752321" cy="65788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C64953D-B8EC-34CC-2181-C79A53A98BC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6381616" y="5720074"/>
              <a:ext cx="692543" cy="79878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8AAAB8-1670-7DAA-B45E-C601DD1A93EF}"/>
                </a:ext>
              </a:extLst>
            </p:cNvPr>
            <p:cNvSpPr txBox="1"/>
            <p:nvPr/>
          </p:nvSpPr>
          <p:spPr>
            <a:xfrm>
              <a:off x="8333871" y="3535614"/>
              <a:ext cx="1687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Base clamp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84D5C8-4033-521B-AECB-032DEBD962EB}"/>
                </a:ext>
              </a:extLst>
            </p:cNvPr>
            <p:cNvSpPr txBox="1"/>
            <p:nvPr/>
          </p:nvSpPr>
          <p:spPr>
            <a:xfrm>
              <a:off x="5538012" y="6518857"/>
              <a:ext cx="1687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Base clamp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C3587AE-876A-9BC3-2F6C-1BB77CA27D7F}"/>
              </a:ext>
            </a:extLst>
          </p:cNvPr>
          <p:cNvGrpSpPr/>
          <p:nvPr/>
        </p:nvGrpSpPr>
        <p:grpSpPr>
          <a:xfrm>
            <a:off x="24435" y="17008"/>
            <a:ext cx="8852274" cy="4880162"/>
            <a:chOff x="237931" y="25485"/>
            <a:chExt cx="8852274" cy="488016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62F7F5-D106-778F-C90C-0E0FF7D186E0}"/>
                </a:ext>
              </a:extLst>
            </p:cNvPr>
            <p:cNvGrpSpPr/>
            <p:nvPr/>
          </p:nvGrpSpPr>
          <p:grpSpPr>
            <a:xfrm>
              <a:off x="237931" y="458493"/>
              <a:ext cx="8852274" cy="4447154"/>
              <a:chOff x="42027" y="29129"/>
              <a:chExt cx="8852274" cy="444715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C54536D1-7888-12F9-109A-62EE106BF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927672" y="600465"/>
                <a:ext cx="3953320" cy="3329254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51F10929-9321-F29A-9F3B-51CF88980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6061" y="1121865"/>
                <a:ext cx="1006431" cy="841888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9BDB5D-DAE6-BC74-57C7-9694B639F106}"/>
                  </a:ext>
                </a:extLst>
              </p:cNvPr>
              <p:cNvSpPr txBox="1"/>
              <p:nvPr/>
            </p:nvSpPr>
            <p:spPr>
              <a:xfrm>
                <a:off x="447084" y="2779721"/>
                <a:ext cx="21317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threaded inserts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9517361-AEEB-739B-E5BD-023B258F7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6495" y="2992684"/>
                <a:ext cx="355882" cy="369332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80B9092-8581-E1A2-0E23-DFFD46F2DD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3701" y="3802031"/>
                <a:ext cx="378676" cy="51682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B2AAE2-E168-AE9E-324B-5F78DBED82E2}"/>
                  </a:ext>
                </a:extLst>
              </p:cNvPr>
              <p:cNvSpPr txBox="1"/>
              <p:nvPr/>
            </p:nvSpPr>
            <p:spPr>
              <a:xfrm>
                <a:off x="323404" y="4106951"/>
                <a:ext cx="2390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M4 half round washer</a:t>
                </a: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DFE12AE-A542-B653-8FC9-35F4FD838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0451" y="29129"/>
                <a:ext cx="883850" cy="61001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2BD669-F85E-A100-2686-1C3C864F76AB}"/>
                  </a:ext>
                </a:extLst>
              </p:cNvPr>
              <p:cNvSpPr txBox="1"/>
              <p:nvPr/>
            </p:nvSpPr>
            <p:spPr>
              <a:xfrm>
                <a:off x="238941" y="1092819"/>
                <a:ext cx="21317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threaded inserts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52847BF-56D3-2399-F8DA-6C1C43F88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8129" y="1305455"/>
                <a:ext cx="642673" cy="1159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783BAD-F896-F98F-39F1-F5622C838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9704" y="574911"/>
                <a:ext cx="642673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701916A-314D-99D1-0AEB-39FA1F8481DB}"/>
                  </a:ext>
                </a:extLst>
              </p:cNvPr>
              <p:cNvSpPr txBox="1"/>
              <p:nvPr/>
            </p:nvSpPr>
            <p:spPr>
              <a:xfrm>
                <a:off x="42027" y="383223"/>
                <a:ext cx="2390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M4 half round washer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DD27BD1-1D07-2447-A998-F6EB2F9D6492}"/>
                  </a:ext>
                </a:extLst>
              </p:cNvPr>
              <p:cNvSpPr txBox="1"/>
              <p:nvPr/>
            </p:nvSpPr>
            <p:spPr>
              <a:xfrm>
                <a:off x="5871418" y="1142332"/>
                <a:ext cx="21317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threaded inserts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9472D88-DB42-3D28-21B2-D7AA1B0FA7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470" y="554500"/>
                <a:ext cx="953353" cy="7022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CD05B5B-86C3-CAEC-E3BD-C6D889D1D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38358" y="1320348"/>
                <a:ext cx="93617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FB524E2-09EC-6DD9-0915-DED8A82161FC}"/>
                  </a:ext>
                </a:extLst>
              </p:cNvPr>
              <p:cNvSpPr txBox="1"/>
              <p:nvPr/>
            </p:nvSpPr>
            <p:spPr>
              <a:xfrm>
                <a:off x="5871418" y="342034"/>
                <a:ext cx="2390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M4 half round washer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5A0124A-A27F-1C99-40DB-F106F6BFB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6495" y="2993011"/>
                <a:ext cx="886409" cy="255772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72CE616-6782-E028-414E-B486B32273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3701" y="3795009"/>
                <a:ext cx="931174" cy="523851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FD0EA6-83EB-AA69-46CE-82A87021A008}"/>
                </a:ext>
              </a:extLst>
            </p:cNvPr>
            <p:cNvSpPr txBox="1"/>
            <p:nvPr/>
          </p:nvSpPr>
          <p:spPr>
            <a:xfrm>
              <a:off x="3281467" y="25485"/>
              <a:ext cx="1824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¼-20 L0.75 in.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767C350-A530-535C-A702-EB7F61442BCC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H="1">
              <a:off x="3630779" y="394817"/>
              <a:ext cx="563140" cy="60945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79E8BD5-3F71-BA7B-D9A4-07DA6CCF0320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>
              <a:off x="4193919" y="394817"/>
              <a:ext cx="503902" cy="60945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998AC8-EC19-0340-A389-DAA37FB74570}"/>
                </a:ext>
              </a:extLst>
            </p:cNvPr>
            <p:cNvSpPr txBox="1"/>
            <p:nvPr/>
          </p:nvSpPr>
          <p:spPr>
            <a:xfrm>
              <a:off x="3078281" y="2407800"/>
              <a:ext cx="2131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5x5 Mechblock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5EC456F-963F-1E52-3D0A-99E696DDD5FA}"/>
                </a:ext>
              </a:extLst>
            </p:cNvPr>
            <p:cNvSpPr txBox="1"/>
            <p:nvPr/>
          </p:nvSpPr>
          <p:spPr>
            <a:xfrm>
              <a:off x="3638267" y="4462963"/>
              <a:ext cx="2131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5x1 Mechblock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14D652-197E-4A39-4903-9C2BAE563A95}"/>
                </a:ext>
              </a:extLst>
            </p:cNvPr>
            <p:cNvSpPr txBox="1"/>
            <p:nvPr/>
          </p:nvSpPr>
          <p:spPr>
            <a:xfrm>
              <a:off x="6039431" y="1136933"/>
              <a:ext cx="253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Two 5x0.25 Mechblocks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EADDD72-4FEC-E6C3-45E4-F83E707FB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5670" y="1343332"/>
              <a:ext cx="953353" cy="70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EA7A308-DB7A-F107-E701-8D6D0D1B170A}"/>
              </a:ext>
            </a:extLst>
          </p:cNvPr>
          <p:cNvCxnSpPr>
            <a:cxnSpLocks/>
          </p:cNvCxnSpPr>
          <p:nvPr/>
        </p:nvCxnSpPr>
        <p:spPr>
          <a:xfrm flipV="1">
            <a:off x="6222395" y="5025198"/>
            <a:ext cx="692543" cy="7987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EA38F54-F7BF-53B9-D9F9-F8BE9605C3BC}"/>
              </a:ext>
            </a:extLst>
          </p:cNvPr>
          <p:cNvSpPr txBox="1"/>
          <p:nvPr/>
        </p:nvSpPr>
        <p:spPr>
          <a:xfrm>
            <a:off x="4661760" y="5559447"/>
            <a:ext cx="1687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Optical post holder (PH30)</a:t>
            </a:r>
          </a:p>
        </p:txBody>
      </p:sp>
    </p:spTree>
    <p:extLst>
      <p:ext uri="{BB962C8B-B14F-4D97-AF65-F5344CB8AC3E}">
        <p14:creationId xmlns:p14="http://schemas.microsoft.com/office/powerpoint/2010/main" val="379945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6AED5F9-3752-5B35-D91C-2C56BFFBFCED}"/>
              </a:ext>
            </a:extLst>
          </p:cNvPr>
          <p:cNvGrpSpPr/>
          <p:nvPr/>
        </p:nvGrpSpPr>
        <p:grpSpPr>
          <a:xfrm>
            <a:off x="7133732" y="668814"/>
            <a:ext cx="3111756" cy="5201219"/>
            <a:chOff x="4001517" y="1499040"/>
            <a:chExt cx="3111756" cy="520121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49211C-4C21-D703-EC2C-86034A5320E1}"/>
                </a:ext>
              </a:extLst>
            </p:cNvPr>
            <p:cNvGrpSpPr/>
            <p:nvPr/>
          </p:nvGrpSpPr>
          <p:grpSpPr>
            <a:xfrm>
              <a:off x="4001517" y="2057528"/>
              <a:ext cx="3111756" cy="4642731"/>
              <a:chOff x="709131" y="290469"/>
              <a:chExt cx="3111756" cy="464273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B8084A1-8FFD-B629-3A2F-BD6CCB398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9131" y="290469"/>
                <a:ext cx="3111756" cy="3044402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7175195-2EEB-A10E-A1CC-8352F6A55C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8096" y="3298371"/>
                <a:ext cx="247527" cy="13432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7551A66-D16C-1518-DF2E-9F58123E0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5623" y="3334871"/>
                <a:ext cx="1419894" cy="13067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C4F89-8160-4798-F041-696708604B76}"/>
                  </a:ext>
                </a:extLst>
              </p:cNvPr>
              <p:cNvSpPr txBox="1"/>
              <p:nvPr/>
            </p:nvSpPr>
            <p:spPr>
              <a:xfrm>
                <a:off x="786465" y="4563868"/>
                <a:ext cx="1495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M4 L16 screw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4CC182C-2708-74C5-7E37-5EE7B91FF0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8287" y="3115576"/>
                <a:ext cx="0" cy="3914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72DAB6-4E61-E482-7A98-76C67AAA16ED}"/>
                  </a:ext>
                </a:extLst>
              </p:cNvPr>
              <p:cNvSpPr txBox="1"/>
              <p:nvPr/>
            </p:nvSpPr>
            <p:spPr>
              <a:xfrm>
                <a:off x="1780255" y="3454998"/>
                <a:ext cx="905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L12 screw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452DD2-E739-D476-1DF0-18FB0B4FAADF}"/>
                </a:ext>
              </a:extLst>
            </p:cNvPr>
            <p:cNvSpPr txBox="1"/>
            <p:nvPr/>
          </p:nvSpPr>
          <p:spPr>
            <a:xfrm>
              <a:off x="4522032" y="1499040"/>
              <a:ext cx="2390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M4 half round washer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044259-9143-F378-C4BD-B4378F5C92B5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5717204" y="1868372"/>
              <a:ext cx="33470" cy="25709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E1364A-2BF0-A7D1-E793-E61D15F99BA0}"/>
              </a:ext>
            </a:extLst>
          </p:cNvPr>
          <p:cNvSpPr txBox="1"/>
          <p:nvPr/>
        </p:nvSpPr>
        <p:spPr>
          <a:xfrm>
            <a:off x="1943331" y="5932462"/>
            <a:ext cx="67142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Loosen the M4 L16 screws to adjust the photodetectors laterally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146EBA-ED12-FE3F-5C80-7AC39AB8DFDE}"/>
              </a:ext>
            </a:extLst>
          </p:cNvPr>
          <p:cNvGrpSpPr/>
          <p:nvPr/>
        </p:nvGrpSpPr>
        <p:grpSpPr>
          <a:xfrm>
            <a:off x="1611472" y="821338"/>
            <a:ext cx="4840124" cy="3599143"/>
            <a:chOff x="0" y="583922"/>
            <a:chExt cx="4840124" cy="359914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47F08C-D673-9531-070A-389E63ADA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35" b="11630"/>
            <a:stretch/>
          </p:blipFill>
          <p:spPr>
            <a:xfrm>
              <a:off x="1776887" y="953254"/>
              <a:ext cx="3063237" cy="2690351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0DDAA5-272F-5D27-5E7C-571CE75C1DC0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2008219" y="953254"/>
              <a:ext cx="190913" cy="805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58654C-ACC6-3897-35FB-0E6E30C94AC0}"/>
                </a:ext>
              </a:extLst>
            </p:cNvPr>
            <p:cNvSpPr txBox="1"/>
            <p:nvPr/>
          </p:nvSpPr>
          <p:spPr>
            <a:xfrm>
              <a:off x="945987" y="583922"/>
              <a:ext cx="2124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50:50 beam splitter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2BBCEF-EAFC-B649-D895-F482E498D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0446" y="3377498"/>
              <a:ext cx="0" cy="3914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8B08BC-F0D2-86DF-AC7D-50E7CD5FC762}"/>
                </a:ext>
              </a:extLst>
            </p:cNvPr>
            <p:cNvSpPr txBox="1"/>
            <p:nvPr/>
          </p:nvSpPr>
          <p:spPr>
            <a:xfrm>
              <a:off x="1569839" y="3813733"/>
              <a:ext cx="151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M4 L10 screw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4D5682-F254-5DB1-5B0B-FC855687ACC7}"/>
                </a:ext>
              </a:extLst>
            </p:cNvPr>
            <p:cNvSpPr txBox="1"/>
            <p:nvPr/>
          </p:nvSpPr>
          <p:spPr>
            <a:xfrm>
              <a:off x="0" y="2753198"/>
              <a:ext cx="1466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M4 half round washer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999272-177A-4E85-1658-8B597139F908}"/>
                </a:ext>
              </a:extLst>
            </p:cNvPr>
            <p:cNvCxnSpPr>
              <a:cxnSpLocks/>
            </p:cNvCxnSpPr>
            <p:nvPr/>
          </p:nvCxnSpPr>
          <p:spPr>
            <a:xfrm>
              <a:off x="1505002" y="3219062"/>
              <a:ext cx="728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B25CE1C-ADE6-8687-1882-BAF8E4B92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87480" y="3471829"/>
              <a:ext cx="1013203" cy="699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06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E483C-4933-6A9A-AD33-DED9B266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23" y="780961"/>
            <a:ext cx="3036833" cy="5361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6BE7-2A99-BBAA-85FA-24FB8D0ECC20}"/>
              </a:ext>
            </a:extLst>
          </p:cNvPr>
          <p:cNvSpPr txBox="1"/>
          <p:nvPr/>
        </p:nvSpPr>
        <p:spPr>
          <a:xfrm>
            <a:off x="366774" y="399898"/>
            <a:ext cx="4485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+mj-lt"/>
              </a:rPr>
              <a:t>Capacitance probe holder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CD27C3-8F0B-41FE-9648-FD733868EEC3}"/>
              </a:ext>
            </a:extLst>
          </p:cNvPr>
          <p:cNvCxnSpPr>
            <a:cxnSpLocks/>
          </p:cNvCxnSpPr>
          <p:nvPr/>
        </p:nvCxnSpPr>
        <p:spPr>
          <a:xfrm flipV="1">
            <a:off x="6969760" y="5268336"/>
            <a:ext cx="0" cy="1114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D4192-DA14-72DD-1367-54B1C55697DC}"/>
              </a:ext>
            </a:extLst>
          </p:cNvPr>
          <p:cNvSpPr txBox="1"/>
          <p:nvPr/>
        </p:nvSpPr>
        <p:spPr>
          <a:xfrm>
            <a:off x="6210775" y="6382364"/>
            <a:ext cx="151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M4 L12 screw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B4C1-E699-80FC-117D-0CB98E60067F}"/>
              </a:ext>
            </a:extLst>
          </p:cNvPr>
          <p:cNvSpPr txBox="1"/>
          <p:nvPr/>
        </p:nvSpPr>
        <p:spPr>
          <a:xfrm>
            <a:off x="9705044" y="3889724"/>
            <a:ext cx="23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M4 half round washer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DD5645-6B82-E092-FBDE-E75AB1B97E8D}"/>
              </a:ext>
            </a:extLst>
          </p:cNvPr>
          <p:cNvCxnSpPr>
            <a:cxnSpLocks/>
          </p:cNvCxnSpPr>
          <p:nvPr/>
        </p:nvCxnSpPr>
        <p:spPr>
          <a:xfrm flipH="1">
            <a:off x="6934200" y="4047905"/>
            <a:ext cx="1666320" cy="1100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4BAE9B7-A7DE-C145-96F9-3B46B80A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723501" y="3698262"/>
            <a:ext cx="1013203" cy="69928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33B59-D202-A06D-16AC-6736E7F74A13}"/>
              </a:ext>
            </a:extLst>
          </p:cNvPr>
          <p:cNvCxnSpPr>
            <a:cxnSpLocks/>
          </p:cNvCxnSpPr>
          <p:nvPr/>
        </p:nvCxnSpPr>
        <p:spPr>
          <a:xfrm flipH="1">
            <a:off x="7728744" y="5079743"/>
            <a:ext cx="1204334" cy="1994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3B0FB-B583-9B6C-9C43-887E5F5FDD9D}"/>
              </a:ext>
            </a:extLst>
          </p:cNvPr>
          <p:cNvSpPr txBox="1"/>
          <p:nvPr/>
        </p:nvSpPr>
        <p:spPr>
          <a:xfrm>
            <a:off x="8832615" y="4747192"/>
            <a:ext cx="2677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Two ¼-20 screws to mount to the optical breadboard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83342A-2CCC-AC4F-6D8D-53FB3120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76" y="1901512"/>
            <a:ext cx="1006431" cy="8418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302E97-242F-F16F-D2CA-3092DAF13316}"/>
              </a:ext>
            </a:extLst>
          </p:cNvPr>
          <p:cNvSpPr txBox="1"/>
          <p:nvPr/>
        </p:nvSpPr>
        <p:spPr>
          <a:xfrm>
            <a:off x="8221106" y="2672100"/>
            <a:ext cx="21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M4 threaded insert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28D2D7-3C50-FC3F-B00E-D05D6325A6A6}"/>
              </a:ext>
            </a:extLst>
          </p:cNvPr>
          <p:cNvCxnSpPr>
            <a:cxnSpLocks/>
          </p:cNvCxnSpPr>
          <p:nvPr/>
        </p:nvCxnSpPr>
        <p:spPr>
          <a:xfrm flipH="1">
            <a:off x="7288046" y="2850116"/>
            <a:ext cx="93617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EA8998-DE0C-F300-C657-69E04CF1FF5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140391" y="2154224"/>
            <a:ext cx="910649" cy="656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8366B5-D060-28E1-7569-BC47688F7050}"/>
              </a:ext>
            </a:extLst>
          </p:cNvPr>
          <p:cNvSpPr txBox="1"/>
          <p:nvPr/>
        </p:nvSpPr>
        <p:spPr>
          <a:xfrm>
            <a:off x="4622422" y="2487434"/>
            <a:ext cx="151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M4 L12 screw and washer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4E6E58-5255-A03D-D7BE-346D8326B760}"/>
              </a:ext>
            </a:extLst>
          </p:cNvPr>
          <p:cNvCxnSpPr>
            <a:cxnSpLocks/>
          </p:cNvCxnSpPr>
          <p:nvPr/>
        </p:nvCxnSpPr>
        <p:spPr>
          <a:xfrm>
            <a:off x="5826760" y="715904"/>
            <a:ext cx="858520" cy="767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EF70EC6-3DC4-F955-54B9-CDC7D492DC22}"/>
              </a:ext>
            </a:extLst>
          </p:cNvPr>
          <p:cNvSpPr txBox="1"/>
          <p:nvPr/>
        </p:nvSpPr>
        <p:spPr>
          <a:xfrm>
            <a:off x="5381406" y="346572"/>
            <a:ext cx="88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probe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720156-5E28-0EBD-A0D7-F242C6091731}"/>
              </a:ext>
            </a:extLst>
          </p:cNvPr>
          <p:cNvCxnSpPr>
            <a:cxnSpLocks/>
          </p:cNvCxnSpPr>
          <p:nvPr/>
        </p:nvCxnSpPr>
        <p:spPr>
          <a:xfrm>
            <a:off x="5478503" y="1600220"/>
            <a:ext cx="858520" cy="767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CDFEA8-5357-27DF-1A0E-423FF43EBDCB}"/>
              </a:ext>
            </a:extLst>
          </p:cNvPr>
          <p:cNvSpPr txBox="1"/>
          <p:nvPr/>
        </p:nvSpPr>
        <p:spPr>
          <a:xfrm>
            <a:off x="4603054" y="941435"/>
            <a:ext cx="227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Clamp </a:t>
            </a:r>
          </a:p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+mj-lt"/>
              </a:rPr>
              <a:t>C11-1.5-9.5-N</a:t>
            </a:r>
            <a:endParaRPr lang="en-US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85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5A3958-803A-0703-D363-06069011E054}"/>
              </a:ext>
            </a:extLst>
          </p:cNvPr>
          <p:cNvSpPr txBox="1"/>
          <p:nvPr/>
        </p:nvSpPr>
        <p:spPr>
          <a:xfrm>
            <a:off x="109818" y="211859"/>
            <a:ext cx="1177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Power supply for the 16-bit DAQ -voice coil amplifier box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E1F537-2A1B-F72B-A29E-9A8693EB5CD2}"/>
              </a:ext>
            </a:extLst>
          </p:cNvPr>
          <p:cNvGrpSpPr/>
          <p:nvPr/>
        </p:nvGrpSpPr>
        <p:grpSpPr>
          <a:xfrm>
            <a:off x="4087260" y="1446900"/>
            <a:ext cx="3593700" cy="3842279"/>
            <a:chOff x="2688231" y="3270611"/>
            <a:chExt cx="2393584" cy="2214558"/>
          </a:xfrm>
        </p:grpSpPr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29C05D8-555A-A910-4A7B-6D99E7791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44" b="64483" l="3049" r="97866">
                          <a14:foregroundMark x1="6250" y1="37011" x2="10213" y2="47586"/>
                          <a14:foregroundMark x1="82927" y1="60115" x2="90854" y2="44943"/>
                          <a14:foregroundMark x1="90854" y1="44943" x2="90854" y2="44828"/>
                          <a14:foregroundMark x1="5030" y1="61954" x2="42835" y2="62644"/>
                          <a14:foregroundMark x1="51982" y1="57356" x2="88110" y2="60805"/>
                          <a14:foregroundMark x1="88110" y1="60805" x2="95122" y2="60115"/>
                          <a14:foregroundMark x1="3963" y1="65977" x2="26524" y2="66437"/>
                          <a14:foregroundMark x1="26524" y1="66437" x2="93598" y2="64483"/>
                          <a14:foregroundMark x1="93598" y1="64483" x2="97866" y2="64483"/>
                          <a14:foregroundMark x1="1677" y1="63908" x2="3201" y2="29885"/>
                          <a14:foregroundMark x1="3201" y1="29885" x2="9299" y2="28736"/>
                          <a14:foregroundMark x1="17835" y1="18161" x2="39934" y2="4275"/>
                          <a14:foregroundMark x1="63567" y1="18161" x2="60976" y2="5862"/>
                          <a14:foregroundMark x1="65701" y1="4368" x2="62043" y2="4253"/>
                          <a14:foregroundMark x1="12348" y1="26552" x2="11433" y2="17816"/>
                          <a14:backgroundMark x1="42073" y1="2414" x2="42073" y2="2414"/>
                          <a14:backgroundMark x1="7317" y1="7586" x2="7470" y2="7931"/>
                          <a14:backgroundMark x1="41311" y1="3448" x2="41311" y2="3448"/>
                          <a14:backgroundMark x1="41159" y1="2759" x2="43293" y2="2644"/>
                          <a14:backgroundMark x1="16311" y1="8161" x2="15549" y2="9080"/>
                          <a14:backgroundMark x1="47713" y1="8851" x2="47713" y2="8851"/>
                          <a14:backgroundMark x1="81860" y1="9080" x2="89787" y2="4023"/>
                          <a14:backgroundMark x1="93445" y1="11609" x2="88110" y2="8391"/>
                          <a14:backgroundMark x1="77744" y1="7816" x2="77744" y2="7816"/>
                          <a14:backgroundMark x1="77287" y1="6897" x2="77287" y2="6897"/>
                          <a14:backgroundMark x1="76524" y1="6782" x2="75915" y2="6782"/>
                        </a14:backgroundRemoval>
                      </a14:imgEffect>
                    </a14:imgLayer>
                  </a14:imgProps>
                </a:ext>
              </a:extLst>
            </a:blip>
            <a:srcRect l="7220" t="5222" r="14069" b="35065"/>
            <a:stretch/>
          </p:blipFill>
          <p:spPr>
            <a:xfrm>
              <a:off x="2879378" y="3270611"/>
              <a:ext cx="2201134" cy="2214558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6FCA0B-F91E-A3BF-7C1D-587735D1B1CF}"/>
                </a:ext>
              </a:extLst>
            </p:cNvPr>
            <p:cNvSpPr/>
            <p:nvPr/>
          </p:nvSpPr>
          <p:spPr>
            <a:xfrm>
              <a:off x="3705588" y="4508440"/>
              <a:ext cx="429916" cy="2837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CF548E-1E3B-F4F5-C48A-690973139138}"/>
                </a:ext>
              </a:extLst>
            </p:cNvPr>
            <p:cNvSpPr/>
            <p:nvPr/>
          </p:nvSpPr>
          <p:spPr>
            <a:xfrm>
              <a:off x="4470410" y="4699000"/>
              <a:ext cx="528310" cy="2946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911C6B-3D9F-6900-A201-25E1C1777D35}"/>
                </a:ext>
              </a:extLst>
            </p:cNvPr>
            <p:cNvSpPr txBox="1"/>
            <p:nvPr/>
          </p:nvSpPr>
          <p:spPr>
            <a:xfrm>
              <a:off x="4479574" y="4715133"/>
              <a:ext cx="602241" cy="2076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-15 V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F373F8-9169-7A54-E536-55387335A940}"/>
                </a:ext>
              </a:extLst>
            </p:cNvPr>
            <p:cNvSpPr/>
            <p:nvPr/>
          </p:nvSpPr>
          <p:spPr>
            <a:xfrm>
              <a:off x="2704885" y="4691380"/>
              <a:ext cx="528310" cy="2946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ED99C9-7C25-39B3-6BF3-BDDC9C10F665}"/>
                </a:ext>
              </a:extLst>
            </p:cNvPr>
            <p:cNvSpPr txBox="1"/>
            <p:nvPr/>
          </p:nvSpPr>
          <p:spPr>
            <a:xfrm>
              <a:off x="2688231" y="4715133"/>
              <a:ext cx="656407" cy="2076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+15 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4A271-10DB-EF77-730B-FCEB98E2204E}"/>
                </a:ext>
              </a:extLst>
            </p:cNvPr>
            <p:cNvSpPr txBox="1"/>
            <p:nvPr/>
          </p:nvSpPr>
          <p:spPr>
            <a:xfrm>
              <a:off x="3705588" y="4553023"/>
              <a:ext cx="838422" cy="175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67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363082-8B37-E734-B6E2-BF736C99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21" y="1063682"/>
            <a:ext cx="2785919" cy="2224811"/>
          </a:xfrm>
          <a:prstGeom prst="rect">
            <a:avLst/>
          </a:prstGeom>
        </p:spPr>
      </p:pic>
      <p:pic>
        <p:nvPicPr>
          <p:cNvPr id="5" name="Picture 2" descr="10ft Cat6a (SFTP) Shielded Snagless RJ45 Ethernet Cable, Black - FS">
            <a:extLst>
              <a:ext uri="{FF2B5EF4-FFF2-40B4-BE49-F238E27FC236}">
                <a16:creationId xmlns:a16="http://schemas.microsoft.com/office/drawing/2014/main" id="{182F079C-882A-9A65-25D7-20F10076E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31" y="3108184"/>
            <a:ext cx="2190547" cy="219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B477E-361B-6F1C-55AE-2EDAB632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46" y="1026532"/>
            <a:ext cx="2520016" cy="21903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804719-43E5-2387-BE4E-E26E08BA709D}"/>
              </a:ext>
            </a:extLst>
          </p:cNvPr>
          <p:cNvGrpSpPr/>
          <p:nvPr/>
        </p:nvGrpSpPr>
        <p:grpSpPr>
          <a:xfrm>
            <a:off x="5998869" y="197144"/>
            <a:ext cx="6091796" cy="5171952"/>
            <a:chOff x="5152975" y="-250746"/>
            <a:chExt cx="6659427" cy="55203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2FE7B-C773-7259-2AB8-0F981948CBCE}"/>
                </a:ext>
              </a:extLst>
            </p:cNvPr>
            <p:cNvSpPr txBox="1"/>
            <p:nvPr/>
          </p:nvSpPr>
          <p:spPr>
            <a:xfrm>
              <a:off x="8433431" y="-250746"/>
              <a:ext cx="3378971" cy="6898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voice coil voice coil Jack plugs connects to AMP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BC87C0-752D-6FA7-76A2-C9ECDA608972}"/>
                </a:ext>
              </a:extLst>
            </p:cNvPr>
            <p:cNvSpPr/>
            <p:nvPr/>
          </p:nvSpPr>
          <p:spPr>
            <a:xfrm>
              <a:off x="6727371" y="1912776"/>
              <a:ext cx="578498" cy="391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4" descr="DB15 Cable M/F M/M F/F Two Rows DB 15 Pin Data Transfer Cable Pure Copper  Double Shielded Professional Customize Length|db15 cable|15 pincable db15 -  AliExpress">
              <a:extLst>
                <a:ext uri="{FF2B5EF4-FFF2-40B4-BE49-F238E27FC236}">
                  <a16:creationId xmlns:a16="http://schemas.microsoft.com/office/drawing/2014/main" id="{72192930-EAFB-692E-3930-891ED002C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75" b="79875" l="10000" r="92500">
                          <a14:foregroundMark x1="63625" y1="78125" x2="67750" y2="79875"/>
                          <a14:foregroundMark x1="89250" y1="45625" x2="92500" y2="42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18" b="15614"/>
            <a:stretch/>
          </p:blipFill>
          <p:spPr bwMode="auto">
            <a:xfrm>
              <a:off x="6072753" y="3321524"/>
              <a:ext cx="2298444" cy="194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963902-B479-57E7-6ABB-F95D1C239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9532" y="564122"/>
              <a:ext cx="1866677" cy="615087"/>
            </a:xfrm>
            <a:prstGeom prst="rect">
              <a:avLst/>
            </a:prstGeom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30FDCE0-0497-EBF8-BD02-15EE5FB5A996}"/>
                </a:ext>
              </a:extLst>
            </p:cNvPr>
            <p:cNvSpPr/>
            <p:nvPr/>
          </p:nvSpPr>
          <p:spPr>
            <a:xfrm rot="20952897" flipH="1" flipV="1">
              <a:off x="5152975" y="1478102"/>
              <a:ext cx="3327478" cy="575358"/>
            </a:xfrm>
            <a:custGeom>
              <a:avLst/>
              <a:gdLst>
                <a:gd name="connsiteX0" fmla="*/ 0 w 2190750"/>
                <a:gd name="connsiteY0" fmla="*/ 307399 h 459937"/>
                <a:gd name="connsiteX1" fmla="*/ 692150 w 2190750"/>
                <a:gd name="connsiteY1" fmla="*/ 2599 h 459937"/>
                <a:gd name="connsiteX2" fmla="*/ 1657350 w 2190750"/>
                <a:gd name="connsiteY2" fmla="*/ 459799 h 459937"/>
                <a:gd name="connsiteX3" fmla="*/ 2190750 w 2190750"/>
                <a:gd name="connsiteY3" fmla="*/ 40699 h 4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0" h="459937">
                  <a:moveTo>
                    <a:pt x="0" y="307399"/>
                  </a:moveTo>
                  <a:cubicBezTo>
                    <a:pt x="207962" y="142299"/>
                    <a:pt x="415925" y="-22801"/>
                    <a:pt x="692150" y="2599"/>
                  </a:cubicBezTo>
                  <a:cubicBezTo>
                    <a:pt x="968375" y="27999"/>
                    <a:pt x="1407583" y="453449"/>
                    <a:pt x="1657350" y="459799"/>
                  </a:cubicBezTo>
                  <a:cubicBezTo>
                    <a:pt x="1907117" y="466149"/>
                    <a:pt x="2048933" y="253424"/>
                    <a:pt x="2190750" y="4069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F28AD36-9769-57E8-DE3F-FCA2A7E667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12237" r="26649" b="7577"/>
          <a:stretch/>
        </p:blipFill>
        <p:spPr>
          <a:xfrm>
            <a:off x="5173988" y="4167298"/>
            <a:ext cx="2225350" cy="19045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FF2CB8-7295-604B-9A43-18066A358601}"/>
              </a:ext>
            </a:extLst>
          </p:cNvPr>
          <p:cNvSpPr txBox="1"/>
          <p:nvPr/>
        </p:nvSpPr>
        <p:spPr>
          <a:xfrm>
            <a:off x="3012140" y="6206426"/>
            <a:ext cx="440708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connector block for encoders, limit switches, and DAQ communication. Goes to connector A of myRIO</a:t>
            </a:r>
          </a:p>
        </p:txBody>
      </p:sp>
      <p:pic>
        <p:nvPicPr>
          <p:cNvPr id="23" name="Picture 22" descr="CPL350">
            <a:extLst>
              <a:ext uri="{FF2B5EF4-FFF2-40B4-BE49-F238E27FC236}">
                <a16:creationId xmlns:a16="http://schemas.microsoft.com/office/drawing/2014/main" id="{4628BF78-FF98-0150-A229-025AB544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9" y="291731"/>
            <a:ext cx="1588002" cy="119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ABB715-51DA-B642-3489-6CE62C74BE11}"/>
              </a:ext>
            </a:extLst>
          </p:cNvPr>
          <p:cNvSpPr txBox="1"/>
          <p:nvPr/>
        </p:nvSpPr>
        <p:spPr>
          <a:xfrm>
            <a:off x="1714006" y="54558"/>
            <a:ext cx="175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 precision capacitance gage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3B378-7827-2F95-108D-230B630ED988}"/>
              </a:ext>
            </a:extLst>
          </p:cNvPr>
          <p:cNvSpPr txBox="1"/>
          <p:nvPr/>
        </p:nvSpPr>
        <p:spPr>
          <a:xfrm>
            <a:off x="109601" y="1792317"/>
            <a:ext cx="20927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BNC cable connects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DAQ unit</a:t>
            </a:r>
          </a:p>
        </p:txBody>
      </p:sp>
      <p:pic>
        <p:nvPicPr>
          <p:cNvPr id="26" name="Picture 6" descr="BNC connector - Wikipedia">
            <a:extLst>
              <a:ext uri="{FF2B5EF4-FFF2-40B4-BE49-F238E27FC236}">
                <a16:creationId xmlns:a16="http://schemas.microsoft.com/office/drawing/2014/main" id="{C5172F8F-9370-6016-750C-3B416E39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5239" flipH="1">
            <a:off x="1484654" y="1040516"/>
            <a:ext cx="917739" cy="7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9BCDDE-82E5-5D36-F829-791E1E4909D2}"/>
              </a:ext>
            </a:extLst>
          </p:cNvPr>
          <p:cNvCxnSpPr>
            <a:cxnSpLocks/>
          </p:cNvCxnSpPr>
          <p:nvPr/>
        </p:nvCxnSpPr>
        <p:spPr>
          <a:xfrm flipV="1">
            <a:off x="3029832" y="2908974"/>
            <a:ext cx="29378" cy="46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9A4F20-EBD1-C7BE-74D4-347FFCAA7508}"/>
              </a:ext>
            </a:extLst>
          </p:cNvPr>
          <p:cNvCxnSpPr>
            <a:cxnSpLocks/>
          </p:cNvCxnSpPr>
          <p:nvPr/>
        </p:nvCxnSpPr>
        <p:spPr>
          <a:xfrm>
            <a:off x="5163883" y="4427316"/>
            <a:ext cx="576146" cy="15970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092FDE5-28E3-AB6C-4038-7CA9EC1BBC81}"/>
              </a:ext>
            </a:extLst>
          </p:cNvPr>
          <p:cNvSpPr txBox="1"/>
          <p:nvPr/>
        </p:nvSpPr>
        <p:spPr>
          <a:xfrm>
            <a:off x="5983123" y="3288493"/>
            <a:ext cx="231541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limit switches from the stage connects to 6-pin Molex connector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53F5CB-886D-FD29-E335-86FCAEA46CE1}"/>
              </a:ext>
            </a:extLst>
          </p:cNvPr>
          <p:cNvSpPr txBox="1"/>
          <p:nvPr/>
        </p:nvSpPr>
        <p:spPr>
          <a:xfrm>
            <a:off x="9137345" y="2684544"/>
            <a:ext cx="31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for the photodetectors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7D3DD3-0A6F-C666-AFBA-6B0A1F1229C3}"/>
              </a:ext>
            </a:extLst>
          </p:cNvPr>
          <p:cNvSpPr txBox="1"/>
          <p:nvPr/>
        </p:nvSpPr>
        <p:spPr>
          <a:xfrm>
            <a:off x="682906" y="3403226"/>
            <a:ext cx="2786263" cy="40011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Shielded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cable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C37E5-E2F2-86B1-7F80-603E7DCB291A}"/>
              </a:ext>
            </a:extLst>
          </p:cNvPr>
          <p:cNvSpPr txBox="1"/>
          <p:nvPr/>
        </p:nvSpPr>
        <p:spPr>
          <a:xfrm>
            <a:off x="7438154" y="5413778"/>
            <a:ext cx="185053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DB15 connector to read the air bearing stage linescale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AA940B-2F5C-87B5-ADA1-32FE317A720E}"/>
              </a:ext>
            </a:extLst>
          </p:cNvPr>
          <p:cNvSpPr txBox="1"/>
          <p:nvPr/>
        </p:nvSpPr>
        <p:spPr>
          <a:xfrm>
            <a:off x="3729114" y="153495"/>
            <a:ext cx="480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Adobe Ming Std L" panose="02020300000000000000" pitchFamily="18" charset="-128"/>
                <a:ea typeface="Adobe Ming Std L" panose="02020300000000000000" pitchFamily="18" charset="-128"/>
                <a:cs typeface="Times New Roman" panose="02020603050405020304" pitchFamily="18" charset="0"/>
              </a:rPr>
              <a:t>Hardware communication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95C548-3004-60EE-CB03-C273FD991D92}"/>
              </a:ext>
            </a:extLst>
          </p:cNvPr>
          <p:cNvSpPr txBox="1"/>
          <p:nvPr/>
        </p:nvSpPr>
        <p:spPr>
          <a:xfrm>
            <a:off x="4157746" y="2325957"/>
            <a:ext cx="13995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DAQ/AMP unit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318A9D2-31B8-77EB-3A44-783BB64E4811}"/>
              </a:ext>
            </a:extLst>
          </p:cNvPr>
          <p:cNvSpPr/>
          <p:nvPr/>
        </p:nvSpPr>
        <p:spPr>
          <a:xfrm rot="2362824" flipV="1">
            <a:off x="2013269" y="1705675"/>
            <a:ext cx="1665873" cy="294859"/>
          </a:xfrm>
          <a:custGeom>
            <a:avLst/>
            <a:gdLst>
              <a:gd name="connsiteX0" fmla="*/ 0 w 2190750"/>
              <a:gd name="connsiteY0" fmla="*/ 307399 h 459937"/>
              <a:gd name="connsiteX1" fmla="*/ 692150 w 2190750"/>
              <a:gd name="connsiteY1" fmla="*/ 2599 h 459937"/>
              <a:gd name="connsiteX2" fmla="*/ 1657350 w 2190750"/>
              <a:gd name="connsiteY2" fmla="*/ 459799 h 459937"/>
              <a:gd name="connsiteX3" fmla="*/ 2190750 w 2190750"/>
              <a:gd name="connsiteY3" fmla="*/ 40699 h 45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0" h="459937">
                <a:moveTo>
                  <a:pt x="0" y="307399"/>
                </a:moveTo>
                <a:cubicBezTo>
                  <a:pt x="207962" y="142299"/>
                  <a:pt x="415925" y="-22801"/>
                  <a:pt x="692150" y="2599"/>
                </a:cubicBezTo>
                <a:cubicBezTo>
                  <a:pt x="968375" y="27999"/>
                  <a:pt x="1407583" y="453449"/>
                  <a:pt x="1657350" y="459799"/>
                </a:cubicBezTo>
                <a:cubicBezTo>
                  <a:pt x="1907117" y="466149"/>
                  <a:pt x="2048933" y="253424"/>
                  <a:pt x="2190750" y="40699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3E92D1-7216-1E2A-3E13-789FFADB7027}"/>
                  </a:ext>
                </a:extLst>
              </p:cNvPr>
              <p:cNvSpPr txBox="1"/>
              <p:nvPr/>
            </p:nvSpPr>
            <p:spPr>
              <a:xfrm>
                <a:off x="6833775" y="962979"/>
                <a:ext cx="167759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15 V power supply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3E92D1-7216-1E2A-3E13-789FFADB7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75" y="962979"/>
                <a:ext cx="1677595" cy="307777"/>
              </a:xfrm>
              <a:prstGeom prst="rect">
                <a:avLst/>
              </a:prstGeom>
              <a:blipFill>
                <a:blip r:embed="rId11"/>
                <a:stretch>
                  <a:fillRect t="-1923" b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243EC6-0754-F959-229F-80205C00F768}"/>
              </a:ext>
            </a:extLst>
          </p:cNvPr>
          <p:cNvCxnSpPr>
            <a:cxnSpLocks/>
          </p:cNvCxnSpPr>
          <p:nvPr/>
        </p:nvCxnSpPr>
        <p:spPr>
          <a:xfrm flipH="1">
            <a:off x="7225282" y="1308578"/>
            <a:ext cx="571809" cy="12178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9D8B74B5-8A89-987F-3AF8-29A46A17E7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797122" y="3508656"/>
            <a:ext cx="3749406" cy="280849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64D5B50-D5A1-FCE7-2562-B8D799FE025F}"/>
              </a:ext>
            </a:extLst>
          </p:cNvPr>
          <p:cNvGrpSpPr/>
          <p:nvPr/>
        </p:nvGrpSpPr>
        <p:grpSpPr>
          <a:xfrm>
            <a:off x="5302327" y="3564474"/>
            <a:ext cx="624852" cy="602824"/>
            <a:chOff x="1502615" y="3923326"/>
            <a:chExt cx="624852" cy="60282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0504C39-01DE-E8D1-9C65-548DF4D62E3C}"/>
                </a:ext>
              </a:extLst>
            </p:cNvPr>
            <p:cNvSpPr/>
            <p:nvPr/>
          </p:nvSpPr>
          <p:spPr>
            <a:xfrm>
              <a:off x="1502615" y="3923326"/>
              <a:ext cx="616414" cy="6028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106E3B-B520-DA13-F296-601AD5DD492B}"/>
                </a:ext>
              </a:extLst>
            </p:cNvPr>
            <p:cNvSpPr txBox="1"/>
            <p:nvPr/>
          </p:nvSpPr>
          <p:spPr>
            <a:xfrm>
              <a:off x="1601763" y="3923326"/>
              <a:ext cx="525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79ED6D9-C787-D644-5248-BAA7B6156EDE}"/>
              </a:ext>
            </a:extLst>
          </p:cNvPr>
          <p:cNvGrpSpPr/>
          <p:nvPr/>
        </p:nvGrpSpPr>
        <p:grpSpPr>
          <a:xfrm>
            <a:off x="10813" y="4015991"/>
            <a:ext cx="2405523" cy="2666692"/>
            <a:chOff x="516353" y="3756160"/>
            <a:chExt cx="2405523" cy="26666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04BF222-A2D3-D6D8-8E99-D6293140A233}"/>
                </a:ext>
              </a:extLst>
            </p:cNvPr>
            <p:cNvGrpSpPr/>
            <p:nvPr/>
          </p:nvGrpSpPr>
          <p:grpSpPr>
            <a:xfrm>
              <a:off x="828984" y="5604299"/>
              <a:ext cx="624852" cy="602824"/>
              <a:chOff x="1502615" y="3923326"/>
              <a:chExt cx="624852" cy="60282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42E2CFD-9930-8EC9-50E4-2984744F7F37}"/>
                  </a:ext>
                </a:extLst>
              </p:cNvPr>
              <p:cNvSpPr/>
              <p:nvPr/>
            </p:nvSpPr>
            <p:spPr>
              <a:xfrm>
                <a:off x="1502615" y="3923326"/>
                <a:ext cx="616414" cy="6028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5A747A-0170-54BA-4C96-D6FBDD8579C3}"/>
                  </a:ext>
                </a:extLst>
              </p:cNvPr>
              <p:cNvSpPr txBox="1"/>
              <p:nvPr/>
            </p:nvSpPr>
            <p:spPr>
              <a:xfrm>
                <a:off x="1601763" y="3923326"/>
                <a:ext cx="525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D4AED-8BF1-91F3-0F6B-EB09F1AECEB3}"/>
                </a:ext>
              </a:extLst>
            </p:cNvPr>
            <p:cNvGrpSpPr/>
            <p:nvPr/>
          </p:nvGrpSpPr>
          <p:grpSpPr>
            <a:xfrm>
              <a:off x="516353" y="3756160"/>
              <a:ext cx="2405523" cy="2666692"/>
              <a:chOff x="-258285" y="1866757"/>
              <a:chExt cx="1893031" cy="19839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0611F3-296B-C408-9CA1-75463DAB352C}"/>
                  </a:ext>
                </a:extLst>
              </p:cNvPr>
              <p:cNvSpPr txBox="1"/>
              <p:nvPr/>
            </p:nvSpPr>
            <p:spPr>
              <a:xfrm>
                <a:off x="-258285" y="1866757"/>
                <a:ext cx="1893031" cy="5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NI-myRIO microcontroller</a:t>
                </a:r>
              </a:p>
            </p:txBody>
          </p:sp>
          <p:pic>
            <p:nvPicPr>
              <p:cNvPr id="42" name="Picture 8" descr="myRIO Student Embedded Device - NI">
                <a:extLst>
                  <a:ext uri="{FF2B5EF4-FFF2-40B4-BE49-F238E27FC236}">
                    <a16:creationId xmlns:a16="http://schemas.microsoft.com/office/drawing/2014/main" id="{EE29B198-494E-359E-89B9-9EB3601C2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78" t="6826" r="53602" b="20701"/>
              <a:stretch/>
            </p:blipFill>
            <p:spPr bwMode="auto">
              <a:xfrm>
                <a:off x="550637" y="2358130"/>
                <a:ext cx="978320" cy="1492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C991EC5-BC14-FC91-48D6-ACA4CA51666D}"/>
                </a:ext>
              </a:extLst>
            </p:cNvPr>
            <p:cNvGrpSpPr/>
            <p:nvPr/>
          </p:nvGrpSpPr>
          <p:grpSpPr>
            <a:xfrm>
              <a:off x="784990" y="4746513"/>
              <a:ext cx="624852" cy="602824"/>
              <a:chOff x="1502615" y="3923326"/>
              <a:chExt cx="624852" cy="60282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5EE4CBD-8CD0-AB4C-678A-C59103E0180C}"/>
                  </a:ext>
                </a:extLst>
              </p:cNvPr>
              <p:cNvSpPr/>
              <p:nvPr/>
            </p:nvSpPr>
            <p:spPr>
              <a:xfrm>
                <a:off x="1502615" y="3923326"/>
                <a:ext cx="616414" cy="6028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D0BAF5-84BC-4193-26AD-6AA87D689C97}"/>
                  </a:ext>
                </a:extLst>
              </p:cNvPr>
              <p:cNvSpPr txBox="1"/>
              <p:nvPr/>
            </p:nvSpPr>
            <p:spPr>
              <a:xfrm>
                <a:off x="1601763" y="3923326"/>
                <a:ext cx="525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26FC-AC88-26E4-21DB-80DACF9E85C0}"/>
              </a:ext>
            </a:extLst>
          </p:cNvPr>
          <p:cNvCxnSpPr>
            <a:cxnSpLocks/>
          </p:cNvCxnSpPr>
          <p:nvPr/>
        </p:nvCxnSpPr>
        <p:spPr>
          <a:xfrm flipH="1">
            <a:off x="6061380" y="4095723"/>
            <a:ext cx="442051" cy="88174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CE594FA-4B94-554F-FBFB-A97E45BA6890}"/>
              </a:ext>
            </a:extLst>
          </p:cNvPr>
          <p:cNvCxnSpPr>
            <a:cxnSpLocks/>
          </p:cNvCxnSpPr>
          <p:nvPr/>
        </p:nvCxnSpPr>
        <p:spPr>
          <a:xfrm flipH="1" flipV="1">
            <a:off x="6842431" y="5679571"/>
            <a:ext cx="830141" cy="11474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6A57D8-280E-0CB8-2716-FA90BB274C60}"/>
              </a:ext>
            </a:extLst>
          </p:cNvPr>
          <p:cNvGrpSpPr/>
          <p:nvPr/>
        </p:nvGrpSpPr>
        <p:grpSpPr>
          <a:xfrm>
            <a:off x="10386354" y="2082036"/>
            <a:ext cx="624852" cy="602824"/>
            <a:chOff x="1502615" y="3923326"/>
            <a:chExt cx="624852" cy="60282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67600F3-6B2A-2B27-85E5-BAFAA708315D}"/>
                </a:ext>
              </a:extLst>
            </p:cNvPr>
            <p:cNvSpPr/>
            <p:nvPr/>
          </p:nvSpPr>
          <p:spPr>
            <a:xfrm>
              <a:off x="1502615" y="3923326"/>
              <a:ext cx="616414" cy="6028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1970564-50BF-777C-67A1-4A6B8324F1E7}"/>
                </a:ext>
              </a:extLst>
            </p:cNvPr>
            <p:cNvSpPr txBox="1"/>
            <p:nvPr/>
          </p:nvSpPr>
          <p:spPr>
            <a:xfrm>
              <a:off x="1601763" y="3923326"/>
              <a:ext cx="525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17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728B3-94BC-7D58-6825-BC4FF131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95" y="1549940"/>
            <a:ext cx="4378449" cy="47248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796982-44DE-9846-2FDE-2B63F8C28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t="22012" r="15972"/>
          <a:stretch/>
        </p:blipFill>
        <p:spPr bwMode="auto">
          <a:xfrm>
            <a:off x="4975187" y="2566673"/>
            <a:ext cx="2985796" cy="25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993D4-8A28-3133-B26B-49B543A00B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660"/>
          <a:stretch/>
        </p:blipFill>
        <p:spPr>
          <a:xfrm>
            <a:off x="7960983" y="1891304"/>
            <a:ext cx="4142184" cy="2657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1FC74-9F43-81D8-AC7D-9E13CCF8E469}"/>
              </a:ext>
            </a:extLst>
          </p:cNvPr>
          <p:cNvSpPr txBox="1"/>
          <p:nvPr/>
        </p:nvSpPr>
        <p:spPr>
          <a:xfrm>
            <a:off x="4563149" y="328528"/>
            <a:ext cx="332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Three sensors</a:t>
            </a:r>
            <a:endParaRPr lang="en-US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78817-30F6-372C-4A5B-02AE078EC861}"/>
              </a:ext>
            </a:extLst>
          </p:cNvPr>
          <p:cNvSpPr txBox="1"/>
          <p:nvPr/>
        </p:nvSpPr>
        <p:spPr>
          <a:xfrm>
            <a:off x="32849" y="1230774"/>
            <a:ext cx="25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Interferometer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B141A-E754-6F88-A9CD-5AA11F99DFCF}"/>
              </a:ext>
            </a:extLst>
          </p:cNvPr>
          <p:cNvSpPr txBox="1"/>
          <p:nvPr/>
        </p:nvSpPr>
        <p:spPr>
          <a:xfrm>
            <a:off x="5332445" y="2105008"/>
            <a:ext cx="179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Linescale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4394A-F333-3C96-E364-1E19A38B4498}"/>
              </a:ext>
            </a:extLst>
          </p:cNvPr>
          <p:cNvSpPr txBox="1"/>
          <p:nvPr/>
        </p:nvSpPr>
        <p:spPr>
          <a:xfrm>
            <a:off x="8636162" y="1692439"/>
            <a:ext cx="255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Capacitance probe</a:t>
            </a:r>
          </a:p>
        </p:txBody>
      </p:sp>
    </p:spTree>
    <p:extLst>
      <p:ext uri="{BB962C8B-B14F-4D97-AF65-F5344CB8AC3E}">
        <p14:creationId xmlns:p14="http://schemas.microsoft.com/office/powerpoint/2010/main" val="414934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55AE3-958B-7DA7-2DE9-4F530E3BB673}"/>
              </a:ext>
            </a:extLst>
          </p:cNvPr>
          <p:cNvSpPr txBox="1"/>
          <p:nvPr/>
        </p:nvSpPr>
        <p:spPr>
          <a:xfrm>
            <a:off x="3965801" y="-62995"/>
            <a:ext cx="4260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</a:rPr>
              <a:t>2023 Sponsors</a:t>
            </a:r>
          </a:p>
        </p:txBody>
      </p:sp>
      <p:pic>
        <p:nvPicPr>
          <p:cNvPr id="1037" name="Picture 8">
            <a:extLst>
              <a:ext uri="{FF2B5EF4-FFF2-40B4-BE49-F238E27FC236}">
                <a16:creationId xmlns:a16="http://schemas.microsoft.com/office/drawing/2014/main" id="{5D2675A6-F716-CA40-ADDB-608DF0F5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74" y="4312789"/>
            <a:ext cx="1584985" cy="82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B54340F5-8A9F-23C9-08CC-1EAB06E327A4}"/>
              </a:ext>
            </a:extLst>
          </p:cNvPr>
          <p:cNvGrpSpPr/>
          <p:nvPr/>
        </p:nvGrpSpPr>
        <p:grpSpPr>
          <a:xfrm>
            <a:off x="5938457" y="4400452"/>
            <a:ext cx="2035459" cy="768490"/>
            <a:chOff x="-2725722" y="4460822"/>
            <a:chExt cx="2805935" cy="1003006"/>
          </a:xfrm>
        </p:grpSpPr>
        <p:pic>
          <p:nvPicPr>
            <p:cNvPr id="1036" name="Picture 6">
              <a:extLst>
                <a:ext uri="{FF2B5EF4-FFF2-40B4-BE49-F238E27FC236}">
                  <a16:creationId xmlns:a16="http://schemas.microsoft.com/office/drawing/2014/main" id="{4C8C82C5-578F-0124-6110-A8732F06D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0230" y="4460822"/>
              <a:ext cx="1214951" cy="60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2116A597-9410-18C2-D422-EEE89A58917A}"/>
                </a:ext>
              </a:extLst>
            </p:cNvPr>
            <p:cNvSpPr txBox="1"/>
            <p:nvPr/>
          </p:nvSpPr>
          <p:spPr>
            <a:xfrm>
              <a:off x="-2725722" y="5062128"/>
              <a:ext cx="2805935" cy="401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</a:rPr>
                <a:t>Physik Instrumente gmbh</a:t>
              </a:r>
            </a:p>
          </p:txBody>
        </p:sp>
      </p:grpSp>
      <p:pic>
        <p:nvPicPr>
          <p:cNvPr id="1041" name="Picture 12">
            <a:extLst>
              <a:ext uri="{FF2B5EF4-FFF2-40B4-BE49-F238E27FC236}">
                <a16:creationId xmlns:a16="http://schemas.microsoft.com/office/drawing/2014/main" id="{CD06522E-878F-9BCA-946C-4CD706B5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62" y="3398195"/>
            <a:ext cx="2222311" cy="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B8BE57-992C-8824-405F-7FA666703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199" y="3244219"/>
            <a:ext cx="2407727" cy="7480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8BB363-6CD6-5681-D424-BCE6622329B2}"/>
              </a:ext>
            </a:extLst>
          </p:cNvPr>
          <p:cNvGrpSpPr/>
          <p:nvPr/>
        </p:nvGrpSpPr>
        <p:grpSpPr>
          <a:xfrm>
            <a:off x="1428020" y="967587"/>
            <a:ext cx="9582881" cy="2124072"/>
            <a:chOff x="146907" y="752477"/>
            <a:chExt cx="9582881" cy="2124072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64C5B02C-C558-0B44-A102-493F904DA4F9}"/>
                </a:ext>
              </a:extLst>
            </p:cNvPr>
            <p:cNvSpPr/>
            <p:nvPr/>
          </p:nvSpPr>
          <p:spPr>
            <a:xfrm>
              <a:off x="146907" y="752477"/>
              <a:ext cx="9582881" cy="2124072"/>
            </a:xfrm>
            <a:prstGeom prst="rect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0929612-FC43-82DC-58E9-91019ACAA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786" y="1086033"/>
              <a:ext cx="2579138" cy="66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8DE030CD-F5A2-32A9-9357-55ED5075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108" y="2185042"/>
              <a:ext cx="7001182" cy="584096"/>
            </a:xfrm>
            <a:prstGeom prst="rect">
              <a:avLst/>
            </a:prstGeom>
          </p:spPr>
        </p:pic>
        <p:pic>
          <p:nvPicPr>
            <p:cNvPr id="1046" name="Picture 20">
              <a:extLst>
                <a:ext uri="{FF2B5EF4-FFF2-40B4-BE49-F238E27FC236}">
                  <a16:creationId xmlns:a16="http://schemas.microsoft.com/office/drawing/2014/main" id="{BFFE7E21-A505-9FFF-AE26-DB5D9F467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383" y="1001288"/>
              <a:ext cx="1392010" cy="80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47801F98-CA21-2BF9-02EB-79D9E000FEA2}"/>
                </a:ext>
              </a:extLst>
            </p:cNvPr>
            <p:cNvGrpSpPr/>
            <p:nvPr/>
          </p:nvGrpSpPr>
          <p:grpSpPr>
            <a:xfrm>
              <a:off x="232108" y="824922"/>
              <a:ext cx="6780178" cy="1141121"/>
              <a:chOff x="80426" y="742116"/>
              <a:chExt cx="7529154" cy="1220001"/>
            </a:xfrm>
          </p:grpSpPr>
          <p:pic>
            <p:nvPicPr>
              <p:cNvPr id="1043" name="Picture 16">
                <a:extLst>
                  <a:ext uri="{FF2B5EF4-FFF2-40B4-BE49-F238E27FC236}">
                    <a16:creationId xmlns:a16="http://schemas.microsoft.com/office/drawing/2014/main" id="{A7B6B462-F005-72A7-8148-8234C5041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26" y="827769"/>
                <a:ext cx="1726067" cy="960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5" name="Picture 22">
                <a:extLst>
                  <a:ext uri="{FF2B5EF4-FFF2-40B4-BE49-F238E27FC236}">
                    <a16:creationId xmlns:a16="http://schemas.microsoft.com/office/drawing/2014/main" id="{D1253E1D-8808-BE64-6558-D93573179E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1167" y="896651"/>
                <a:ext cx="2088791" cy="960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7" name="Picture 26">
                <a:extLst>
                  <a:ext uri="{FF2B5EF4-FFF2-40B4-BE49-F238E27FC236}">
                    <a16:creationId xmlns:a16="http://schemas.microsoft.com/office/drawing/2014/main" id="{BBFB2DC9-7524-7935-5BAF-14AE91C32A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126" y="742116"/>
                <a:ext cx="1314454" cy="1220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4104E2B8-64EF-978D-31D7-189A7BDA6841}"/>
              </a:ext>
            </a:extLst>
          </p:cNvPr>
          <p:cNvSpPr/>
          <p:nvPr/>
        </p:nvSpPr>
        <p:spPr>
          <a:xfrm>
            <a:off x="5589075" y="3307688"/>
            <a:ext cx="5059875" cy="204969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B3FE62-AD88-7F78-2B80-D7E9893FD186}"/>
              </a:ext>
            </a:extLst>
          </p:cNvPr>
          <p:cNvGrpSpPr/>
          <p:nvPr/>
        </p:nvGrpSpPr>
        <p:grpSpPr>
          <a:xfrm>
            <a:off x="1513221" y="3683597"/>
            <a:ext cx="3861030" cy="1139446"/>
            <a:chOff x="3033584" y="4231575"/>
            <a:chExt cx="3861030" cy="1139446"/>
          </a:xfrm>
        </p:grpSpPr>
        <p:pic>
          <p:nvPicPr>
            <p:cNvPr id="1042" name="Picture 14">
              <a:extLst>
                <a:ext uri="{FF2B5EF4-FFF2-40B4-BE49-F238E27FC236}">
                  <a16:creationId xmlns:a16="http://schemas.microsoft.com/office/drawing/2014/main" id="{75450576-0254-F3CC-6902-28130522A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01" y="4289330"/>
              <a:ext cx="1581150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D87114C9-90AE-388A-E06E-8B32A11EEC54}"/>
                </a:ext>
              </a:extLst>
            </p:cNvPr>
            <p:cNvSpPr/>
            <p:nvPr/>
          </p:nvSpPr>
          <p:spPr>
            <a:xfrm>
              <a:off x="3033584" y="4231575"/>
              <a:ext cx="3846334" cy="1139446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7335D8-5190-C9DD-716A-1168B82385AE}"/>
                </a:ext>
              </a:extLst>
            </p:cNvPr>
            <p:cNvSpPr txBox="1"/>
            <p:nvPr/>
          </p:nvSpPr>
          <p:spPr>
            <a:xfrm>
              <a:off x="3189389" y="4936221"/>
              <a:ext cx="37052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effectLst/>
                  <a:latin typeface="Lato" panose="020F0502020204030203" pitchFamily="34" charset="0"/>
                </a:rPr>
                <a:t>VDL Enabling Technologies Group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387AB8-A79F-FE6B-27BE-9DA26DC22FEC}"/>
              </a:ext>
            </a:extLst>
          </p:cNvPr>
          <p:cNvGrpSpPr/>
          <p:nvPr/>
        </p:nvGrpSpPr>
        <p:grpSpPr>
          <a:xfrm>
            <a:off x="2794912" y="5357385"/>
            <a:ext cx="6602174" cy="1717588"/>
            <a:chOff x="1718800" y="5387261"/>
            <a:chExt cx="6602174" cy="1717588"/>
          </a:xfrm>
        </p:grpSpPr>
        <p:pic>
          <p:nvPicPr>
            <p:cNvPr id="2050" name="Picture 2" descr="Apple - Crunchbase Company Profile &amp; Funding">
              <a:extLst>
                <a:ext uri="{FF2B5EF4-FFF2-40B4-BE49-F238E27FC236}">
                  <a16:creationId xmlns:a16="http://schemas.microsoft.com/office/drawing/2014/main" id="{EAEE4A89-558F-E145-04E2-6E5F8EF16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800" y="5387261"/>
              <a:ext cx="1717588" cy="171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989F3-87B7-C67E-4F74-3A7965F06989}"/>
                </a:ext>
              </a:extLst>
            </p:cNvPr>
            <p:cNvSpPr txBox="1"/>
            <p:nvPr/>
          </p:nvSpPr>
          <p:spPr>
            <a:xfrm>
              <a:off x="3201616" y="6029650"/>
              <a:ext cx="1717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i="0" dirty="0">
                  <a:effectLst/>
                  <a:latin typeface="Lato" panose="020F0502020204030203" pitchFamily="34" charset="0"/>
                </a:rPr>
                <a:t>RepairFAQ.org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A69BF84-EC57-0A1E-8C02-505296ED9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574" y="5865327"/>
              <a:ext cx="3200400" cy="749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EC246FE-E962-ACF9-282D-9ED850EBFCC8}"/>
              </a:ext>
            </a:extLst>
          </p:cNvPr>
          <p:cNvSpPr/>
          <p:nvPr/>
        </p:nvSpPr>
        <p:spPr>
          <a:xfrm>
            <a:off x="3109852" y="5602943"/>
            <a:ext cx="6352452" cy="103716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2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0A7C34-9810-98F3-6441-4FF1F9AFDE7A}"/>
              </a:ext>
            </a:extLst>
          </p:cNvPr>
          <p:cNvSpPr txBox="1"/>
          <p:nvPr/>
        </p:nvSpPr>
        <p:spPr>
          <a:xfrm>
            <a:off x="2159629" y="81571"/>
            <a:ext cx="46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Sensor advantages</a:t>
            </a:r>
            <a:endParaRPr lang="en-US" sz="4000" b="1" dirty="0"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C1DA5C-AE97-FAFE-0EF8-50B91C1F0641}"/>
              </a:ext>
            </a:extLst>
          </p:cNvPr>
          <p:cNvGrpSpPr/>
          <p:nvPr/>
        </p:nvGrpSpPr>
        <p:grpSpPr>
          <a:xfrm>
            <a:off x="322509" y="1185023"/>
            <a:ext cx="8734946" cy="5426728"/>
            <a:chOff x="2253947" y="772547"/>
            <a:chExt cx="8734946" cy="54267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68C796-AF0C-803D-6037-4176D1CD06F5}"/>
                </a:ext>
              </a:extLst>
            </p:cNvPr>
            <p:cNvGrpSpPr/>
            <p:nvPr/>
          </p:nvGrpSpPr>
          <p:grpSpPr>
            <a:xfrm>
              <a:off x="3259371" y="2110721"/>
              <a:ext cx="6357983" cy="4088554"/>
              <a:chOff x="3702265" y="1633537"/>
              <a:chExt cx="3790995" cy="240372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709FA14-29F0-07B6-3486-4FE1F0D83DBB}"/>
                  </a:ext>
                </a:extLst>
              </p:cNvPr>
              <p:cNvSpPr/>
              <p:nvPr/>
            </p:nvSpPr>
            <p:spPr>
              <a:xfrm>
                <a:off x="4334069" y="1833465"/>
                <a:ext cx="1198984" cy="11989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F0635C4-6D2D-584C-A81B-5FA38A6B8BF5}"/>
                  </a:ext>
                </a:extLst>
              </p:cNvPr>
              <p:cNvSpPr/>
              <p:nvPr/>
            </p:nvSpPr>
            <p:spPr>
              <a:xfrm>
                <a:off x="5173047" y="1833465"/>
                <a:ext cx="1198984" cy="11989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3E48E1B-A34C-AD87-CB03-F7476F35F3D9}"/>
                  </a:ext>
                </a:extLst>
              </p:cNvPr>
              <p:cNvSpPr/>
              <p:nvPr/>
            </p:nvSpPr>
            <p:spPr>
              <a:xfrm>
                <a:off x="4813040" y="2468724"/>
                <a:ext cx="1198984" cy="11989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548F2-0E91-EB53-7232-6CF5F4D86CD0}"/>
                  </a:ext>
                </a:extLst>
              </p:cNvPr>
              <p:cNvSpPr txBox="1"/>
              <p:nvPr/>
            </p:nvSpPr>
            <p:spPr>
              <a:xfrm>
                <a:off x="3702265" y="1633537"/>
                <a:ext cx="991810" cy="37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+mj-lt"/>
                  </a:rPr>
                  <a:t>Range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42A970-3B55-354D-099F-9B316AA8A110}"/>
                  </a:ext>
                </a:extLst>
              </p:cNvPr>
              <p:cNvSpPr txBox="1"/>
              <p:nvPr/>
            </p:nvSpPr>
            <p:spPr>
              <a:xfrm>
                <a:off x="5970814" y="1633537"/>
                <a:ext cx="1522446" cy="37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+mj-lt"/>
                  </a:rPr>
                  <a:t>Resolution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C53E0-E048-B813-62BD-2AB4DDB61C2C}"/>
                  </a:ext>
                </a:extLst>
              </p:cNvPr>
              <p:cNvSpPr txBox="1"/>
              <p:nvPr/>
            </p:nvSpPr>
            <p:spPr>
              <a:xfrm>
                <a:off x="4974597" y="3657273"/>
                <a:ext cx="875870" cy="37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+mj-lt"/>
                  </a:rPr>
                  <a:t>Speed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EFA112-A23C-0D8C-212C-BA9C7E724AEE}"/>
                </a:ext>
              </a:extLst>
            </p:cNvPr>
            <p:cNvSpPr txBox="1"/>
            <p:nvPr/>
          </p:nvSpPr>
          <p:spPr>
            <a:xfrm>
              <a:off x="4596277" y="772547"/>
              <a:ext cx="3062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latin typeface="+mj-lt"/>
                </a:rPr>
                <a:t>Interferometer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1F4B29-668B-5493-168D-73C98448D2DD}"/>
                </a:ext>
              </a:extLst>
            </p:cNvPr>
            <p:cNvCxnSpPr>
              <a:cxnSpLocks/>
            </p:cNvCxnSpPr>
            <p:nvPr/>
          </p:nvCxnSpPr>
          <p:spPr>
            <a:xfrm>
              <a:off x="6043153" y="1996433"/>
              <a:ext cx="0" cy="11690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EAFF7B-606B-F0C5-39F6-6040E8D60422}"/>
                </a:ext>
              </a:extLst>
            </p:cNvPr>
            <p:cNvSpPr txBox="1"/>
            <p:nvPr/>
          </p:nvSpPr>
          <p:spPr>
            <a:xfrm>
              <a:off x="2253947" y="3875894"/>
              <a:ext cx="16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latin typeface="+mj-lt"/>
                </a:rPr>
                <a:t>Linescale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162588-490B-22ED-2409-5C06C604A38F}"/>
                </a:ext>
              </a:extLst>
            </p:cNvPr>
            <p:cNvCxnSpPr>
              <a:cxnSpLocks/>
            </p:cNvCxnSpPr>
            <p:nvPr/>
          </p:nvCxnSpPr>
          <p:spPr>
            <a:xfrm>
              <a:off x="3764903" y="4106726"/>
              <a:ext cx="1831909" cy="386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15C6A8-9982-AA23-32D0-269B30E305BD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6512769" y="4089544"/>
              <a:ext cx="1922786" cy="171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97618D-96B4-6400-69AA-FFD6EF52A1CF}"/>
                </a:ext>
              </a:extLst>
            </p:cNvPr>
            <p:cNvSpPr txBox="1"/>
            <p:nvPr/>
          </p:nvSpPr>
          <p:spPr>
            <a:xfrm>
              <a:off x="8435555" y="3875894"/>
              <a:ext cx="2553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latin typeface="+mj-lt"/>
                </a:rPr>
                <a:t>Capacitance probe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240E88-2540-8954-0A57-081169C3D3DC}"/>
              </a:ext>
            </a:extLst>
          </p:cNvPr>
          <p:cNvGrpSpPr/>
          <p:nvPr/>
        </p:nvGrpSpPr>
        <p:grpSpPr>
          <a:xfrm>
            <a:off x="5251470" y="625698"/>
            <a:ext cx="6876278" cy="1294047"/>
            <a:chOff x="4796797" y="316521"/>
            <a:chExt cx="6876278" cy="129404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6B1721-B433-7984-FB34-A4AC0723A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797" y="1045134"/>
              <a:ext cx="1859520" cy="165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E98EA5-5A74-7D24-BA60-E8CB27D33089}"/>
                    </a:ext>
                  </a:extLst>
                </p:cNvPr>
                <p:cNvSpPr txBox="1"/>
                <p:nvPr/>
              </p:nvSpPr>
              <p:spPr>
                <a:xfrm>
                  <a:off x="6870706" y="1210458"/>
                  <a:ext cx="472700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latin typeface="+mj-lt"/>
                    </a:rPr>
                    <a:t>For </a:t>
                  </a:r>
                  <a:r>
                    <a:rPr lang="en-US" sz="2000" b="1" dirty="0">
                      <a:latin typeface="+mj-lt"/>
                    </a:rPr>
                    <a:t>stabilized</a:t>
                  </a:r>
                  <a:r>
                    <a:rPr lang="en-US" sz="1800" b="0" dirty="0">
                      <a:latin typeface="+mj-lt"/>
                    </a:rPr>
                    <a:t> He-Ne laser,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=632.8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E98EA5-5A74-7D24-BA60-E8CB27D33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706" y="1210458"/>
                  <a:ext cx="4727002" cy="400110"/>
                </a:xfrm>
                <a:prstGeom prst="rect">
                  <a:avLst/>
                </a:prstGeom>
                <a:blipFill>
                  <a:blip r:embed="rId2"/>
                  <a:stretch>
                    <a:fillRect l="-1161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9C3A64-EA46-58AF-B5D0-8249890C728E}"/>
                    </a:ext>
                  </a:extLst>
                </p:cNvPr>
                <p:cNvSpPr txBox="1"/>
                <p:nvPr/>
              </p:nvSpPr>
              <p:spPr>
                <a:xfrm>
                  <a:off x="6870706" y="316521"/>
                  <a:ext cx="4802369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latin typeface="+mj-lt"/>
                    </a:rPr>
                    <a:t>Inherent calibration: </a:t>
                  </a:r>
                </a:p>
                <a:p>
                  <a:r>
                    <a:rPr lang="en-US" sz="1800" dirty="0">
                      <a:latin typeface="+mj-lt"/>
                    </a:rPr>
                    <a:t>Each fringe corresponds to a displacement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/2=316.4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a14:m>
                  <a:endParaRPr lang="en-US" sz="1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9C3A64-EA46-58AF-B5D0-8249890C7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706" y="316521"/>
                  <a:ext cx="4802369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015" t="-3974" b="-4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AF55C6-7CCF-DE88-A06C-C63D1EEA188C}"/>
              </a:ext>
            </a:extLst>
          </p:cNvPr>
          <p:cNvSpPr txBox="1"/>
          <p:nvPr/>
        </p:nvSpPr>
        <p:spPr>
          <a:xfrm>
            <a:off x="3190845" y="1554356"/>
            <a:ext cx="1842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Range in </a:t>
            </a:r>
            <a:r>
              <a:rPr lang="en-US" sz="1800" b="1" dirty="0">
                <a:solidFill>
                  <a:srgbClr val="00B050"/>
                </a:solidFill>
                <a:latin typeface="+mj-lt"/>
              </a:rPr>
              <a:t>meters</a:t>
            </a:r>
            <a:endParaRPr lang="en-US" sz="1800" b="1" dirty="0">
              <a:latin typeface="+mj-lt"/>
            </a:endParaRPr>
          </a:p>
          <a:p>
            <a:pPr algn="ctr"/>
            <a:r>
              <a:rPr lang="en-US" sz="1800" b="1" dirty="0">
                <a:solidFill>
                  <a:srgbClr val="00B050"/>
                </a:solidFill>
                <a:latin typeface="+mj-lt"/>
              </a:rPr>
              <a:t>3 nm </a:t>
            </a:r>
            <a:r>
              <a:rPr lang="en-US" sz="1800" b="1" dirty="0">
                <a:latin typeface="+mj-lt"/>
              </a:rPr>
              <a:t>resolution at 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0.25 mm/s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41557-3889-A7A6-D988-4248BE8F1B81}"/>
              </a:ext>
            </a:extLst>
          </p:cNvPr>
          <p:cNvSpPr txBox="1"/>
          <p:nvPr/>
        </p:nvSpPr>
        <p:spPr>
          <a:xfrm>
            <a:off x="6764890" y="4691295"/>
            <a:ext cx="21271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+mj-lt"/>
              </a:rPr>
              <a:t>50 </a:t>
            </a:r>
            <a:r>
              <a:rPr lang="en-US" sz="18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µm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800" b="1" dirty="0">
                <a:latin typeface="+mj-lt"/>
              </a:rPr>
              <a:t>Range</a:t>
            </a:r>
          </a:p>
          <a:p>
            <a:pPr algn="ctr"/>
            <a:r>
              <a:rPr lang="en-US" sz="1800" b="1" dirty="0">
                <a:solidFill>
                  <a:srgbClr val="00B050"/>
                </a:solidFill>
                <a:latin typeface="+mj-lt"/>
              </a:rPr>
              <a:t>1.8 nm </a:t>
            </a:r>
            <a:r>
              <a:rPr lang="en-US" sz="1800" b="1" dirty="0">
                <a:latin typeface="+mj-lt"/>
              </a:rPr>
              <a:t>resolution at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15 kHz </a:t>
            </a:r>
            <a:r>
              <a:rPr lang="en-US" b="1" dirty="0">
                <a:latin typeface="+mj-lt"/>
              </a:rPr>
              <a:t>bandwidth</a:t>
            </a:r>
            <a:endParaRPr lang="en-US" sz="18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5F71A-98B5-7130-BD8F-E60022904ECC}"/>
              </a:ext>
            </a:extLst>
          </p:cNvPr>
          <p:cNvSpPr txBox="1"/>
          <p:nvPr/>
        </p:nvSpPr>
        <p:spPr>
          <a:xfrm>
            <a:off x="94984" y="4653972"/>
            <a:ext cx="21271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B050"/>
                </a:solidFill>
                <a:latin typeface="+mj-lt"/>
              </a:rPr>
              <a:t>10 m</a:t>
            </a:r>
            <a:r>
              <a:rPr lang="en-US" sz="1800" b="1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18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1800" b="1" dirty="0">
                <a:latin typeface="+mj-lt"/>
              </a:rPr>
              <a:t>Range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+mj-lt"/>
              </a:rPr>
              <a:t>70 nm </a:t>
            </a:r>
            <a:r>
              <a:rPr lang="en-US" sz="1800" b="1" dirty="0">
                <a:latin typeface="+mj-lt"/>
              </a:rPr>
              <a:t>resolution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10’s of mm/s </a:t>
            </a:r>
            <a:r>
              <a:rPr lang="en-US" sz="1800" b="1" dirty="0">
                <a:latin typeface="+mj-lt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11835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F4CF7-EE3D-7F05-BE3E-AAD4E8DE9F1D}"/>
              </a:ext>
            </a:extLst>
          </p:cNvPr>
          <p:cNvSpPr txBox="1"/>
          <p:nvPr/>
        </p:nvSpPr>
        <p:spPr>
          <a:xfrm>
            <a:off x="70459" y="0"/>
            <a:ext cx="1177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Sensing Hardware Specifications</a:t>
            </a:r>
            <a:endParaRPr lang="en-US" sz="4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C52240-0794-DC7A-7302-E384ED9EC89E}"/>
                  </a:ext>
                </a:extLst>
              </p:cNvPr>
              <p:cNvSpPr txBox="1"/>
              <p:nvPr/>
            </p:nvSpPr>
            <p:spPr>
              <a:xfrm>
                <a:off x="70459" y="703071"/>
                <a:ext cx="12183223" cy="3602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+mj-lt"/>
                  </a:rPr>
                  <a:t>Interferometer</a:t>
                </a:r>
                <a:r>
                  <a:rPr lang="en-US" sz="2000" dirty="0">
                    <a:latin typeface="+mj-lt"/>
                  </a:rPr>
                  <a:t> resolution limitation due to </a:t>
                </a:r>
                <a:r>
                  <a:rPr lang="en-US" sz="2000" dirty="0" err="1">
                    <a:latin typeface="+mj-lt"/>
                  </a:rPr>
                  <a:t>myRIO’s</a:t>
                </a:r>
                <a:r>
                  <a:rPr lang="en-US" sz="2000" dirty="0">
                    <a:latin typeface="+mj-lt"/>
                  </a:rPr>
                  <a:t> B side ADC:  5V range, 12-bit resolution, 250 </a:t>
                </a:r>
                <a:r>
                  <a:rPr lang="en-US" sz="2000" dirty="0" err="1">
                    <a:latin typeface="+mj-lt"/>
                  </a:rPr>
                  <a:t>ksps</a:t>
                </a:r>
                <a:r>
                  <a:rPr lang="en-US" sz="2000" dirty="0">
                    <a:latin typeface="+mj-lt"/>
                  </a:rPr>
                  <a:t> sample rate when reading two channels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If the fringe intensity is 0.5 V</a:t>
                </a:r>
                <a:r>
                  <a:rPr lang="en-US" baseline="-25000" dirty="0">
                    <a:latin typeface="+mj-lt"/>
                  </a:rPr>
                  <a:t>PV</a:t>
                </a:r>
                <a:r>
                  <a:rPr lang="en-US" dirty="0">
                    <a:latin typeface="+mj-lt"/>
                  </a:rPr>
                  <a:t>, interferometer resolution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316.4 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=0.26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baseline="-2500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RT LabVIEW program provided to calculate displacement can run at 120 us (8.33 kHz). </a:t>
                </a:r>
              </a:p>
              <a:p>
                <a:pPr lvl="1" indent="-457200"/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https://www.youtube.com/channel/UCEntCZGnnCwgXbp8-1AV49w</a:t>
                </a:r>
              </a:p>
              <a:p>
                <a:pPr marL="0" lvl="1"/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https://github.com/ASPE-student-challenge/2023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Say the air-bearing stage travels at </a:t>
                </a:r>
                <a:r>
                  <a:rPr lang="en-US" sz="2200" b="1" dirty="0">
                    <a:latin typeface="+mj-lt"/>
                  </a:rPr>
                  <a:t>0.25 mm/s</a:t>
                </a:r>
                <a:r>
                  <a:rPr lang="en-US" dirty="0">
                    <a:latin typeface="+mj-lt"/>
                  </a:rPr>
                  <a:t>, 790 fringes would be produced in a second (0.25 mm/316.4 nm). </a:t>
                </a:r>
              </a:p>
              <a:p>
                <a:r>
                  <a:rPr lang="en-US" dirty="0">
                    <a:latin typeface="+mj-lt"/>
                  </a:rPr>
                  <a:t>To sample 100 datapoints per fringe (</a:t>
                </a:r>
                <a:r>
                  <a:rPr lang="en-US" sz="2200" b="1" dirty="0">
                    <a:latin typeface="+mj-lt"/>
                  </a:rPr>
                  <a:t>3.16 nm resolution</a:t>
                </a:r>
                <a:r>
                  <a:rPr lang="en-US" dirty="0">
                    <a:latin typeface="+mj-lt"/>
                  </a:rPr>
                  <a:t>), one needs to sample at 7.9 kHz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C52240-0794-DC7A-7302-E384ED9E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" y="703071"/>
                <a:ext cx="12183223" cy="3602333"/>
              </a:xfrm>
              <a:prstGeom prst="rect">
                <a:avLst/>
              </a:prstGeom>
              <a:blipFill>
                <a:blip r:embed="rId2"/>
                <a:stretch>
                  <a:fillRect l="-801" t="-1354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F8ED51CC-EECD-1113-B5E9-4F5D12A5EA29}"/>
              </a:ext>
            </a:extLst>
          </p:cNvPr>
          <p:cNvGrpSpPr/>
          <p:nvPr/>
        </p:nvGrpSpPr>
        <p:grpSpPr>
          <a:xfrm>
            <a:off x="112618" y="4414818"/>
            <a:ext cx="10471150" cy="2278015"/>
            <a:chOff x="288601" y="3699020"/>
            <a:chExt cx="10471150" cy="2278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5F7FA2-0820-AD93-E260-F7B7E35DBBAB}"/>
                    </a:ext>
                  </a:extLst>
                </p:cNvPr>
                <p:cNvSpPr txBox="1"/>
                <p:nvPr/>
              </p:nvSpPr>
              <p:spPr>
                <a:xfrm>
                  <a:off x="5698305" y="5361668"/>
                  <a:ext cx="49365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latin typeface="+mj-lt"/>
                    </a:rPr>
                    <a:t>For He-Ne laser, ideally 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=632.8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5F7FA2-0820-AD93-E260-F7B7E35DB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8305" y="5361668"/>
                  <a:ext cx="493651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11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4E27C9B-9E0B-52EC-EC58-C91EE0387E00}"/>
                    </a:ext>
                  </a:extLst>
                </p:cNvPr>
                <p:cNvSpPr txBox="1"/>
                <p:nvPr/>
              </p:nvSpPr>
              <p:spPr>
                <a:xfrm>
                  <a:off x="5647566" y="4715337"/>
                  <a:ext cx="511218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latin typeface="+mj-lt"/>
                    </a:rPr>
                    <a:t>Each fringe (one complete rotation of the circle) corresponds to a displacement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/2=316.4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a14:m>
                  <a:endParaRPr lang="en-US" sz="1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4E27C9B-9E0B-52EC-EC58-C91EE0387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566" y="4715337"/>
                  <a:ext cx="511218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54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C5780A6-E242-2765-0C60-33ADE9CC8F6A}"/>
                </a:ext>
              </a:extLst>
            </p:cNvPr>
            <p:cNvGrpSpPr/>
            <p:nvPr/>
          </p:nvGrpSpPr>
          <p:grpSpPr>
            <a:xfrm>
              <a:off x="974485" y="4370118"/>
              <a:ext cx="4441532" cy="1606917"/>
              <a:chOff x="7274844" y="5268258"/>
              <a:chExt cx="4441532" cy="160691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AF91DAC-3B50-604A-8745-94CE7569B501}"/>
                  </a:ext>
                </a:extLst>
              </p:cNvPr>
              <p:cNvGrpSpPr/>
              <p:nvPr/>
            </p:nvGrpSpPr>
            <p:grpSpPr>
              <a:xfrm>
                <a:off x="7614107" y="5430871"/>
                <a:ext cx="4102269" cy="1078749"/>
                <a:chOff x="7614107" y="5430871"/>
                <a:chExt cx="4102269" cy="107874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F8AB2C2-8E4F-D2A9-3AE7-E87065FDE578}"/>
                    </a:ext>
                  </a:extLst>
                </p:cNvPr>
                <p:cNvGrpSpPr/>
                <p:nvPr/>
              </p:nvGrpSpPr>
              <p:grpSpPr>
                <a:xfrm flipH="1">
                  <a:off x="7614107" y="5584600"/>
                  <a:ext cx="2334628" cy="903527"/>
                  <a:chOff x="7698363" y="5600328"/>
                  <a:chExt cx="3333330" cy="903527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D28C11C-BB5D-E00C-6318-1212AD04F078}"/>
                      </a:ext>
                    </a:extLst>
                  </p:cNvPr>
                  <p:cNvSpPr/>
                  <p:nvPr/>
                </p:nvSpPr>
                <p:spPr>
                  <a:xfrm>
                    <a:off x="7811691" y="5600328"/>
                    <a:ext cx="3220002" cy="903527"/>
                  </a:xfrm>
                  <a:custGeom>
                    <a:avLst/>
                    <a:gdLst>
                      <a:gd name="connsiteX0" fmla="*/ 0 w 3384550"/>
                      <a:gd name="connsiteY0" fmla="*/ 114310 h 903527"/>
                      <a:gd name="connsiteX1" fmla="*/ 641350 w 3384550"/>
                      <a:gd name="connsiteY1" fmla="*/ 882660 h 903527"/>
                      <a:gd name="connsiteX2" fmla="*/ 1803400 w 3384550"/>
                      <a:gd name="connsiteY2" fmla="*/ 10 h 903527"/>
                      <a:gd name="connsiteX3" fmla="*/ 2990850 w 3384550"/>
                      <a:gd name="connsiteY3" fmla="*/ 863610 h 903527"/>
                      <a:gd name="connsiteX4" fmla="*/ 3384550 w 3384550"/>
                      <a:gd name="connsiteY4" fmla="*/ 679460 h 903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4550" h="903527">
                        <a:moveTo>
                          <a:pt x="0" y="114310"/>
                        </a:moveTo>
                        <a:cubicBezTo>
                          <a:pt x="170391" y="508010"/>
                          <a:pt x="340783" y="901710"/>
                          <a:pt x="641350" y="882660"/>
                        </a:cubicBezTo>
                        <a:cubicBezTo>
                          <a:pt x="941917" y="863610"/>
                          <a:pt x="1411817" y="3185"/>
                          <a:pt x="1803400" y="10"/>
                        </a:cubicBezTo>
                        <a:cubicBezTo>
                          <a:pt x="2194983" y="-3165"/>
                          <a:pt x="2727325" y="750368"/>
                          <a:pt x="2990850" y="863610"/>
                        </a:cubicBezTo>
                        <a:cubicBezTo>
                          <a:pt x="3254375" y="976852"/>
                          <a:pt x="3319462" y="828156"/>
                          <a:pt x="3384550" y="679460"/>
                        </a:cubicBezTo>
                      </a:path>
                    </a:pathLst>
                  </a:custGeom>
                  <a:noFill/>
                  <a:ln>
                    <a:solidFill>
                      <a:srgbClr val="22B3F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80A6F5D7-41C3-58C9-6FCF-D49493DEA049}"/>
                      </a:ext>
                    </a:extLst>
                  </p:cNvPr>
                  <p:cNvSpPr/>
                  <p:nvPr/>
                </p:nvSpPr>
                <p:spPr>
                  <a:xfrm>
                    <a:off x="7698363" y="5602502"/>
                    <a:ext cx="3304382" cy="885655"/>
                  </a:xfrm>
                  <a:custGeom>
                    <a:avLst/>
                    <a:gdLst>
                      <a:gd name="connsiteX0" fmla="*/ 0 w 3098800"/>
                      <a:gd name="connsiteY0" fmla="*/ 596904 h 885655"/>
                      <a:gd name="connsiteX1" fmla="*/ 533400 w 3098800"/>
                      <a:gd name="connsiteY1" fmla="*/ 857254 h 885655"/>
                      <a:gd name="connsiteX2" fmla="*/ 1543050 w 3098800"/>
                      <a:gd name="connsiteY2" fmla="*/ 4 h 885655"/>
                      <a:gd name="connsiteX3" fmla="*/ 2590800 w 3098800"/>
                      <a:gd name="connsiteY3" fmla="*/ 869954 h 885655"/>
                      <a:gd name="connsiteX4" fmla="*/ 3098800 w 3098800"/>
                      <a:gd name="connsiteY4" fmla="*/ 539754 h 88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800" h="885655">
                        <a:moveTo>
                          <a:pt x="0" y="596904"/>
                        </a:moveTo>
                        <a:cubicBezTo>
                          <a:pt x="138112" y="776820"/>
                          <a:pt x="276225" y="956737"/>
                          <a:pt x="533400" y="857254"/>
                        </a:cubicBezTo>
                        <a:cubicBezTo>
                          <a:pt x="790575" y="757771"/>
                          <a:pt x="1200150" y="-2113"/>
                          <a:pt x="1543050" y="4"/>
                        </a:cubicBezTo>
                        <a:cubicBezTo>
                          <a:pt x="1885950" y="2121"/>
                          <a:pt x="2331508" y="779996"/>
                          <a:pt x="2590800" y="869954"/>
                        </a:cubicBezTo>
                        <a:cubicBezTo>
                          <a:pt x="2850092" y="959912"/>
                          <a:pt x="3098800" y="539754"/>
                          <a:pt x="3098800" y="539754"/>
                        </a:cubicBez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90EC42-95B6-20D1-6515-26F2F026F2F7}"/>
                    </a:ext>
                  </a:extLst>
                </p:cNvPr>
                <p:cNvSpPr txBox="1"/>
                <p:nvPr/>
              </p:nvSpPr>
              <p:spPr>
                <a:xfrm>
                  <a:off x="8142165" y="6056531"/>
                  <a:ext cx="1160474" cy="253916"/>
                </a:xfrm>
                <a:prstGeom prst="rect">
                  <a:avLst/>
                </a:prstGeom>
                <a:solidFill>
                  <a:schemeClr val="bg1">
                    <a:alpha val="46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rgbClr val="22B3FC"/>
                      </a:solidFill>
                      <a:latin typeface="+mj-lt"/>
                    </a:rPr>
                    <a:t>Photodiode 1</a:t>
                  </a:r>
                  <a:endParaRPr lang="en-US" sz="800" b="1" dirty="0">
                    <a:solidFill>
                      <a:srgbClr val="22B3FC"/>
                    </a:solidFill>
                    <a:latin typeface="+mj-lt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4938D9A-D6E4-4D55-822C-C6C0F4C9352B}"/>
                    </a:ext>
                  </a:extLst>
                </p:cNvPr>
                <p:cNvSpPr txBox="1"/>
                <p:nvPr/>
              </p:nvSpPr>
              <p:spPr>
                <a:xfrm>
                  <a:off x="7994734" y="6230799"/>
                  <a:ext cx="1160474" cy="253916"/>
                </a:xfrm>
                <a:prstGeom prst="rect">
                  <a:avLst/>
                </a:prstGeom>
                <a:solidFill>
                  <a:schemeClr val="bg1">
                    <a:alpha val="46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accent2"/>
                      </a:solidFill>
                      <a:latin typeface="+mj-lt"/>
                    </a:rPr>
                    <a:t>Photodiode 2</a:t>
                  </a:r>
                  <a:endParaRPr lang="en-US" sz="800" b="1" dirty="0">
                    <a:solidFill>
                      <a:schemeClr val="accent2"/>
                    </a:solidFill>
                    <a:latin typeface="+mj-lt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4D666F9-9944-C8EC-7D66-5C68A70CB0FE}"/>
                    </a:ext>
                  </a:extLst>
                </p:cNvPr>
                <p:cNvSpPr/>
                <p:nvPr/>
              </p:nvSpPr>
              <p:spPr>
                <a:xfrm>
                  <a:off x="10542223" y="5606093"/>
                  <a:ext cx="933450" cy="9035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B39D45DB-30B4-2B65-27CA-F08096FEC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08948" y="5430871"/>
                  <a:ext cx="0" cy="626985"/>
                </a:xfrm>
                <a:prstGeom prst="straightConnector1">
                  <a:avLst/>
                </a:prstGeom>
                <a:ln w="127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FC2BC696-06C2-0B30-9FEF-312B8110A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08948" y="6049615"/>
                  <a:ext cx="707428" cy="0"/>
                </a:xfrm>
                <a:prstGeom prst="straightConnector1">
                  <a:avLst/>
                </a:prstGeom>
                <a:ln w="12700">
                  <a:solidFill>
                    <a:srgbClr val="22B3F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62846A40-E1A6-588B-7B63-7015EFF13B59}"/>
                  </a:ext>
                </a:extLst>
              </p:cNvPr>
              <p:cNvSpPr/>
              <p:nvPr/>
            </p:nvSpPr>
            <p:spPr>
              <a:xfrm flipV="1">
                <a:off x="10617202" y="5606093"/>
                <a:ext cx="858468" cy="882034"/>
              </a:xfrm>
              <a:prstGeom prst="arc">
                <a:avLst>
                  <a:gd name="adj1" fmla="val 16200000"/>
                  <a:gd name="adj2" fmla="val 4175689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163D10C-B820-605A-02C6-7EEC9BC6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1428" y="6591655"/>
                <a:ext cx="241960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AEE3C94-EFE6-7782-F2EF-041EF1B3F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447" y="5268258"/>
                <a:ext cx="0" cy="13415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86A770-AF7A-EF32-0824-F564D0EFB054}"/>
                  </a:ext>
                </a:extLst>
              </p:cNvPr>
              <p:cNvSpPr txBox="1"/>
              <p:nvPr/>
            </p:nvSpPr>
            <p:spPr>
              <a:xfrm rot="16200000">
                <a:off x="6848496" y="5875712"/>
                <a:ext cx="1160474" cy="307777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+mj-lt"/>
                  </a:rPr>
                  <a:t>Intensity</a:t>
                </a:r>
                <a:endParaRPr lang="en-US" sz="1050" b="1" dirty="0"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356F0F-BD01-119D-25FA-FB6640EDC1BC}"/>
                  </a:ext>
                </a:extLst>
              </p:cNvPr>
              <p:cNvSpPr txBox="1"/>
              <p:nvPr/>
            </p:nvSpPr>
            <p:spPr>
              <a:xfrm>
                <a:off x="8219294" y="6567398"/>
                <a:ext cx="1160474" cy="307777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+mj-lt"/>
                  </a:rPr>
                  <a:t>Time</a:t>
                </a:r>
                <a:endParaRPr lang="en-US" sz="1050" b="1" dirty="0">
                  <a:latin typeface="+mj-lt"/>
                </a:endParaRP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332BAF4-171B-3C23-2848-7DAAFAEC3761}"/>
                </a:ext>
              </a:extLst>
            </p:cNvPr>
            <p:cNvCxnSpPr>
              <a:cxnSpLocks/>
            </p:cNvCxnSpPr>
            <p:nvPr/>
          </p:nvCxnSpPr>
          <p:spPr>
            <a:xfrm>
              <a:off x="1432249" y="4122927"/>
              <a:ext cx="17012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B79E48C-DA0A-251B-F882-5FBF56C0D18B}"/>
                </a:ext>
              </a:extLst>
            </p:cNvPr>
            <p:cNvCxnSpPr/>
            <p:nvPr/>
          </p:nvCxnSpPr>
          <p:spPr>
            <a:xfrm flipV="1">
              <a:off x="1432249" y="3942184"/>
              <a:ext cx="0" cy="1632105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E73FA6E-7052-AAFE-8484-5F77787E465F}"/>
                </a:ext>
              </a:extLst>
            </p:cNvPr>
            <p:cNvCxnSpPr/>
            <p:nvPr/>
          </p:nvCxnSpPr>
          <p:spPr>
            <a:xfrm flipV="1">
              <a:off x="3133530" y="3979375"/>
              <a:ext cx="0" cy="1632105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310F340-949D-D5D1-6C4C-529A859791D1}"/>
                    </a:ext>
                  </a:extLst>
                </p:cNvPr>
                <p:cNvSpPr txBox="1"/>
                <p:nvPr/>
              </p:nvSpPr>
              <p:spPr>
                <a:xfrm>
                  <a:off x="1457789" y="3699020"/>
                  <a:ext cx="163364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=316.4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310F340-949D-D5D1-6C4C-529A85979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789" y="3699020"/>
                  <a:ext cx="163364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E8B0740-10EB-06D7-7298-D59334EA6ACC}"/>
                </a:ext>
              </a:extLst>
            </p:cNvPr>
            <p:cNvCxnSpPr>
              <a:cxnSpLocks/>
            </p:cNvCxnSpPr>
            <p:nvPr/>
          </p:nvCxnSpPr>
          <p:spPr>
            <a:xfrm>
              <a:off x="838107" y="4723306"/>
              <a:ext cx="0" cy="8701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B007CD5-BB10-0A80-8D55-BC6284738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518" y="4661063"/>
              <a:ext cx="3291244" cy="24159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46579FD-2AC7-EDBB-B738-6096E4B7B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816" y="5613358"/>
              <a:ext cx="3230504" cy="2371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DAD3B1B-D386-D29E-2F56-C98C5FC79AD8}"/>
                </a:ext>
              </a:extLst>
            </p:cNvPr>
            <p:cNvSpPr txBox="1"/>
            <p:nvPr/>
          </p:nvSpPr>
          <p:spPr>
            <a:xfrm>
              <a:off x="288601" y="4928066"/>
              <a:ext cx="564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V</a:t>
              </a:r>
              <a:r>
                <a:rPr lang="en-US" b="1" baseline="-25000" dirty="0">
                  <a:latin typeface="+mj-lt"/>
                </a:rPr>
                <a:t>PV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06078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2F35AA-5A4C-1A48-B02E-9BDB1388D846}"/>
              </a:ext>
            </a:extLst>
          </p:cNvPr>
          <p:cNvSpPr txBox="1"/>
          <p:nvPr/>
        </p:nvSpPr>
        <p:spPr>
          <a:xfrm>
            <a:off x="70459" y="1014313"/>
            <a:ext cx="117773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Linescale: </a:t>
            </a:r>
            <a:r>
              <a:rPr lang="en-US" sz="2000" dirty="0"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70 nm resolution</a:t>
            </a:r>
          </a:p>
          <a:p>
            <a:endParaRPr lang="en-US" sz="2000" b="1" dirty="0">
              <a:latin typeface="+mj-lt"/>
            </a:endParaRPr>
          </a:p>
          <a:p>
            <a:r>
              <a:rPr lang="en-US" sz="2000" dirty="0">
                <a:latin typeface="+mj-lt"/>
              </a:rPr>
              <a:t>LabVIEW FPGA program reads it at 8 ticks (40 MHz/8 = 5 MHz)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 example, if the air-bearing stage travels at </a:t>
            </a:r>
            <a:r>
              <a:rPr lang="en-US" sz="2400" b="1" dirty="0">
                <a:latin typeface="+mj-lt"/>
              </a:rPr>
              <a:t>10 mm/s</a:t>
            </a:r>
            <a:r>
              <a:rPr lang="en-US" dirty="0">
                <a:latin typeface="+mj-lt"/>
              </a:rPr>
              <a:t>, would produce only 143k cycles of line scale output per second (10 mm/70 nm), and can be comfortably read with the 5 MHz sample rate.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21ABE-DFF8-010D-106F-E2FBD5F3AE1B}"/>
              </a:ext>
            </a:extLst>
          </p:cNvPr>
          <p:cNvSpPr txBox="1"/>
          <p:nvPr/>
        </p:nvSpPr>
        <p:spPr>
          <a:xfrm>
            <a:off x="70459" y="0"/>
            <a:ext cx="1177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Sensing Hardware Specifications</a:t>
            </a:r>
            <a:endParaRPr lang="en-US" sz="4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C28309-D178-7222-B326-A8179C9FD47F}"/>
                  </a:ext>
                </a:extLst>
              </p:cNvPr>
              <p:cNvSpPr txBox="1"/>
              <p:nvPr/>
            </p:nvSpPr>
            <p:spPr>
              <a:xfrm>
                <a:off x="70459" y="3620663"/>
                <a:ext cx="11777382" cy="2492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3200" b="1" dirty="0">
                    <a:solidFill>
                      <a:schemeClr val="tx1"/>
                    </a:solidFill>
                    <a:latin typeface="+mj-lt"/>
                  </a:rPr>
                  <a:t>Capacitance probe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Range: </a:t>
                </a: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50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</a:t>
                </a: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m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(+/- 10 V), 2.5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m/V sensitivity, read the datasheet for non-linearity error</a:t>
                </a:r>
              </a:p>
              <a:p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Resolution: </a:t>
                </a: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0.4 nm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at 100 Hz bandwidth, </a:t>
                </a: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1.8 nm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at 15 kHz bandwidth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+mj-lt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https://www.lionprecision.com/wp-content/uploads/2022/07/Brochure-CPL230_350.pdf</a:t>
                </a:r>
                <a:endParaRPr lang="en-US" sz="1400" b="1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1400" b="1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resolution limit of the 16-bit ADC to read the probe is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2.5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C28309-D178-7222-B326-A8179C9FD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" y="3620663"/>
                <a:ext cx="11777382" cy="2492349"/>
              </a:xfrm>
              <a:prstGeom prst="rect">
                <a:avLst/>
              </a:prstGeom>
              <a:blipFill>
                <a:blip r:embed="rId3"/>
                <a:stretch>
                  <a:fillRect l="-1346" t="-3178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51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371D8-5911-DC14-C540-EB2BFABB8DC3}"/>
              </a:ext>
            </a:extLst>
          </p:cNvPr>
          <p:cNvSpPr txBox="1"/>
          <p:nvPr/>
        </p:nvSpPr>
        <p:spPr>
          <a:xfrm>
            <a:off x="485101" y="0"/>
            <a:ext cx="117773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+mj-lt"/>
              </a:rPr>
              <a:t>Before the preliminary presentation on </a:t>
            </a:r>
            <a:r>
              <a:rPr lang="en-US" sz="3300" b="1" dirty="0">
                <a:latin typeface="+mj-lt"/>
              </a:rPr>
              <a:t>Oct 20th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C7F50-7C76-C297-8D05-F32E1373715E}"/>
              </a:ext>
            </a:extLst>
          </p:cNvPr>
          <p:cNvSpPr txBox="1"/>
          <p:nvPr/>
        </p:nvSpPr>
        <p:spPr>
          <a:xfrm>
            <a:off x="0" y="671691"/>
            <a:ext cx="120872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Watch the </a:t>
            </a:r>
            <a:r>
              <a:rPr lang="en-US" sz="2000" b="1" dirty="0">
                <a:latin typeface="+mj-lt"/>
              </a:rPr>
              <a:t>YouTube</a:t>
            </a:r>
            <a:r>
              <a:rPr lang="en-US" sz="2000" dirty="0">
                <a:latin typeface="+mj-lt"/>
              </a:rPr>
              <a:t> videos and use the solid model assembly (</a:t>
            </a:r>
            <a:r>
              <a:rPr lang="en-US" sz="2000" b="1" dirty="0" err="1">
                <a:latin typeface="+mj-lt"/>
              </a:rPr>
              <a:t>Github</a:t>
            </a:r>
            <a:r>
              <a:rPr lang="en-US" sz="2000" dirty="0">
                <a:latin typeface="+mj-lt"/>
              </a:rPr>
              <a:t>) to assemble the interferometer.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+mj-lt"/>
              </a:rPr>
              <a:t>https://www.youtube.com/playlist?list=PLy1-ZnpGPTPVfVI97nkTYyfq9PLcodRp7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+mj-lt"/>
              </a:rPr>
              <a:t>https://github.com/ASPE-student-challenge/2023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Install LabVIEW (instructions at the end of the slides), use the sample project in </a:t>
            </a:r>
            <a:r>
              <a:rPr lang="en-US" sz="2000" dirty="0" err="1">
                <a:latin typeface="+mj-lt"/>
              </a:rPr>
              <a:t>Github</a:t>
            </a:r>
            <a:r>
              <a:rPr lang="en-US" sz="2000" dirty="0">
                <a:latin typeface="+mj-lt"/>
              </a:rPr>
              <a:t>. A sample program controls the stage using linescale feedback, uses interferometer to monitor the 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Modify the LabVIEW program to feedback control the stage using the interferometer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Think about using all three sensors </a:t>
            </a:r>
            <a:r>
              <a:rPr lang="en-US" sz="2000" dirty="0">
                <a:latin typeface="+mj-lt"/>
              </a:rPr>
              <a:t>(interferometer, line scale, and capacitance probe) </a:t>
            </a:r>
            <a:r>
              <a:rPr lang="en-US" sz="2000" b="1" dirty="0">
                <a:latin typeface="+mj-lt"/>
              </a:rPr>
              <a:t>in combination for feedback, and as diagnostics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Tune the PID controller to improve the positioning performance. </a:t>
            </a:r>
            <a:r>
              <a:rPr lang="en-US" sz="2000" b="1" dirty="0">
                <a:latin typeface="+mj-lt"/>
              </a:rPr>
              <a:t>Lei Zhou, University of Wisconsin, Madison </a:t>
            </a:r>
            <a:r>
              <a:rPr lang="en-US" sz="2000" dirty="0">
                <a:latin typeface="+mj-lt"/>
              </a:rPr>
              <a:t>is expected to provide a tutorial in one of the upcoming weeks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Prepare the error budget. </a:t>
            </a:r>
            <a:r>
              <a:rPr lang="en-US" sz="2000" b="1" dirty="0">
                <a:latin typeface="+mj-lt"/>
              </a:rPr>
              <a:t>Stuart Smith, University of North Carolina at Charlotte </a:t>
            </a:r>
            <a:r>
              <a:rPr lang="en-US" sz="2000" dirty="0">
                <a:latin typeface="+mj-lt"/>
              </a:rPr>
              <a:t>is expected to provide a tutorial in one of the upcoming weeks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Post your questions on Reddit 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https://www.reddit.com/r/aspestudentchallenge/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</a:p>
        </p:txBody>
      </p:sp>
      <p:pic>
        <p:nvPicPr>
          <p:cNvPr id="6" name="Picture 10" descr="Reddit - Apps on Google Play">
            <a:extLst>
              <a:ext uri="{FF2B5EF4-FFF2-40B4-BE49-F238E27FC236}">
                <a16:creationId xmlns:a16="http://schemas.microsoft.com/office/drawing/2014/main" id="{D7FD3134-5011-DA4C-67B0-59191C0DD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54" y="6060301"/>
            <a:ext cx="545690" cy="54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GitHub? — Pythia Foundations">
            <a:extLst>
              <a:ext uri="{FF2B5EF4-FFF2-40B4-BE49-F238E27FC236}">
                <a16:creationId xmlns:a16="http://schemas.microsoft.com/office/drawing/2014/main" id="{90BB1623-3087-9556-B958-57234FC0A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377" y="1046894"/>
            <a:ext cx="930607" cy="52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ow YouTube Works - Product Features, Responsibility, &amp; Impact">
            <a:extLst>
              <a:ext uri="{FF2B5EF4-FFF2-40B4-BE49-F238E27FC236}">
                <a16:creationId xmlns:a16="http://schemas.microsoft.com/office/drawing/2014/main" id="{B99F6D42-DD63-3BD1-1382-75726B6AF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52" y="1129582"/>
            <a:ext cx="1594225" cy="3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41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9406E-F2AB-70A7-5DB7-155B525B1B17}"/>
              </a:ext>
            </a:extLst>
          </p:cNvPr>
          <p:cNvSpPr txBox="1"/>
          <p:nvPr/>
        </p:nvSpPr>
        <p:spPr>
          <a:xfrm>
            <a:off x="107020" y="784614"/>
            <a:ext cx="1177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ASK FOR HELP</a:t>
            </a:r>
            <a:endParaRPr lang="en-US" sz="4800" b="1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5530E-CF08-A699-E91A-7B0CEDFB64D4}"/>
              </a:ext>
            </a:extLst>
          </p:cNvPr>
          <p:cNvGrpSpPr/>
          <p:nvPr/>
        </p:nvGrpSpPr>
        <p:grpSpPr>
          <a:xfrm>
            <a:off x="3865703" y="3282120"/>
            <a:ext cx="4460594" cy="488792"/>
            <a:chOff x="7837508" y="5725675"/>
            <a:chExt cx="4460594" cy="488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E2A038-951C-E40F-61FF-8F7E63BA947F}"/>
                </a:ext>
              </a:extLst>
            </p:cNvPr>
            <p:cNvSpPr txBox="1"/>
            <p:nvPr/>
          </p:nvSpPr>
          <p:spPr>
            <a:xfrm>
              <a:off x="8269621" y="5725675"/>
              <a:ext cx="4028481" cy="45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</a:pPr>
              <a:r>
                <a:rPr lang="en-US" sz="1800" u="sng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aspe.challengecommittee@gmail.com</a:t>
              </a:r>
              <a:endPara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2D57FB3A-AA6B-7D1D-B681-E9E281AA3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508" y="5814417"/>
              <a:ext cx="533400" cy="40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703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EB79A-744F-3179-35E7-4F104F9ECBE4}"/>
              </a:ext>
            </a:extLst>
          </p:cNvPr>
          <p:cNvSpPr txBox="1"/>
          <p:nvPr/>
        </p:nvSpPr>
        <p:spPr>
          <a:xfrm>
            <a:off x="126120" y="244516"/>
            <a:ext cx="12043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Deliverables for the preliminary presentation (</a:t>
            </a:r>
            <a:r>
              <a:rPr lang="en-US" sz="4000" b="1" dirty="0">
                <a:latin typeface="+mj-lt"/>
              </a:rPr>
              <a:t>200 points</a:t>
            </a:r>
            <a:r>
              <a:rPr lang="en-US" sz="4000" dirty="0">
                <a:latin typeface="+mj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E1769-BB3B-4561-6714-04365B5B52DE}"/>
              </a:ext>
            </a:extLst>
          </p:cNvPr>
          <p:cNvSpPr txBox="1"/>
          <p:nvPr/>
        </p:nvSpPr>
        <p:spPr>
          <a:xfrm>
            <a:off x="295346" y="1228397"/>
            <a:ext cx="960648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meeting will be held via Zoom on 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Oct 20, 2023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schedule for each team will be emailed for their 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4-minute presentation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Committee will provide live feedback and address questions of individual teams. </a:t>
            </a:r>
          </a:p>
          <a:p>
            <a:pPr marL="342900" indent="-342900"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are required to present their progress in getting the stage and interferometer operational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metrology and control efforts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labelled images</a:t>
            </a:r>
          </a:p>
          <a:p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second interferometer stability sampled at 100 Hz without air supply to stage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50 nm, 5 um, 500 um, 5 mm step responses with 5 s dwell time sampled at 100 Hz using interferometer or encoder feedback. Report the reading of the sensor not used for feedback (line-scale or interferometer).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 error budget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A83981-0B9F-4929-774B-8EE1ACF9D3EC}"/>
              </a:ext>
            </a:extLst>
          </p:cNvPr>
          <p:cNvGrpSpPr/>
          <p:nvPr/>
        </p:nvGrpSpPr>
        <p:grpSpPr>
          <a:xfrm>
            <a:off x="9345457" y="1557670"/>
            <a:ext cx="2609026" cy="5086853"/>
            <a:chOff x="9152535" y="1070813"/>
            <a:chExt cx="2609026" cy="508685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2B2131E-F588-45C0-4707-4BC00C5EB2A4}"/>
                </a:ext>
              </a:extLst>
            </p:cNvPr>
            <p:cNvGrpSpPr/>
            <p:nvPr/>
          </p:nvGrpSpPr>
          <p:grpSpPr>
            <a:xfrm>
              <a:off x="9152535" y="1070813"/>
              <a:ext cx="2609026" cy="5086853"/>
              <a:chOff x="8055210" y="1369476"/>
              <a:chExt cx="2609026" cy="5086853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38C4B4C-86DA-F19C-D72B-0A3CB670E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2703" y="5724331"/>
                <a:ext cx="0" cy="2052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BC03EE4-5737-7531-F05E-FD704FEB5F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2703" y="5724331"/>
                <a:ext cx="3841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6EB4AFE-673B-AF1E-68C6-7B12FC9CD8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6813" y="4919565"/>
                <a:ext cx="3841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A14E61-6C7D-1339-3B41-BC47AAA83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0923" y="3692939"/>
                <a:ext cx="3841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CC34812-BFF1-1AE0-31A9-021E99D0B2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0604" y="1855356"/>
                <a:ext cx="3841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D6893D1-483C-1E21-4BDD-8112EF76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6813" y="4919565"/>
                <a:ext cx="0" cy="8047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207D14-820D-8EA5-EF33-DC26D22BE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923" y="3692939"/>
                <a:ext cx="0" cy="12266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C0EC1F-3BB4-AC27-4E4E-93D144853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75033" y="1843883"/>
                <a:ext cx="0" cy="18411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95B231-D377-845F-6606-E3962D8822BC}"/>
                  </a:ext>
                </a:extLst>
              </p:cNvPr>
              <p:cNvSpPr txBox="1"/>
              <p:nvPr/>
            </p:nvSpPr>
            <p:spPr>
              <a:xfrm>
                <a:off x="8055210" y="5642301"/>
                <a:ext cx="8584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 nm</a:t>
                </a:r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8C5734E-2A60-5F51-D006-90EB9267C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3059" y="5654078"/>
                <a:ext cx="0" cy="345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EA700A9-ABB7-DFC5-F258-0957144DE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41270" y="5999856"/>
                <a:ext cx="3655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45ED49-6F0E-6E2F-43F5-681CA7E465C3}"/>
                  </a:ext>
                </a:extLst>
              </p:cNvPr>
              <p:cNvSpPr txBox="1"/>
              <p:nvPr/>
            </p:nvSpPr>
            <p:spPr>
              <a:xfrm>
                <a:off x="9022703" y="6086997"/>
                <a:ext cx="465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s</a:t>
                </a:r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3CFEC6-3D4D-B22D-1D84-C03BCEAB6973}"/>
                  </a:ext>
                </a:extLst>
              </p:cNvPr>
              <p:cNvSpPr txBox="1"/>
              <p:nvPr/>
            </p:nvSpPr>
            <p:spPr>
              <a:xfrm>
                <a:off x="8584592" y="5056510"/>
                <a:ext cx="7253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µm</a:t>
                </a:r>
                <a:endParaRPr lang="en-US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0DBF0A6-B188-9A92-188B-A8B412990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55235" y="4938699"/>
                <a:ext cx="20427" cy="7153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F71514-F8DB-05E9-33F9-C4E010A2FC4B}"/>
                  </a:ext>
                </a:extLst>
              </p:cNvPr>
              <p:cNvSpPr txBox="1"/>
              <p:nvPr/>
            </p:nvSpPr>
            <p:spPr>
              <a:xfrm>
                <a:off x="9217763" y="2532337"/>
                <a:ext cx="7352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mm</a:t>
                </a:r>
                <a:endParaRPr lang="en-US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17C429A-5D83-ACCC-91EE-79A67E849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2978" y="1843883"/>
                <a:ext cx="0" cy="18411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6B56CDA-D49D-6830-4BD7-464B678EF1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9171" y="1761344"/>
                <a:ext cx="3655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6B4646-05E3-6713-9F1D-BB147819D08C}"/>
                  </a:ext>
                </a:extLst>
              </p:cNvPr>
              <p:cNvSpPr txBox="1"/>
              <p:nvPr/>
            </p:nvSpPr>
            <p:spPr>
              <a:xfrm>
                <a:off x="10199171" y="1369476"/>
                <a:ext cx="465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s</a:t>
                </a:r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E6C201-B71D-7E6F-1C33-34B41C4FA7D0}"/>
                  </a:ext>
                </a:extLst>
              </p:cNvPr>
              <p:cNvSpPr txBox="1"/>
              <p:nvPr/>
            </p:nvSpPr>
            <p:spPr>
              <a:xfrm>
                <a:off x="8661443" y="4170942"/>
                <a:ext cx="1036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 µm</a:t>
                </a:r>
                <a:endParaRPr lang="en-US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F28951-2DD6-1A37-500C-BF23CE7B5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1009" y="3394276"/>
              <a:ext cx="78" cy="11828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9878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2C0582-ABA5-1B96-DA41-AAE9DC56833C}"/>
              </a:ext>
            </a:extLst>
          </p:cNvPr>
          <p:cNvSpPr txBox="1"/>
          <p:nvPr/>
        </p:nvSpPr>
        <p:spPr>
          <a:xfrm>
            <a:off x="3617902" y="261931"/>
            <a:ext cx="475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Adobe Ming Std L" panose="02020300000000000000" pitchFamily="18" charset="-128"/>
                <a:ea typeface="Adobe Ming Std L" panose="02020300000000000000" pitchFamily="18" charset="-128"/>
                <a:cs typeface="Times New Roman" panose="02020603050405020304" pitchFamily="18" charset="0"/>
              </a:rPr>
              <a:t>Conference deliverables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9B43B-D90C-5F09-7F7B-6850ADE2FABC}"/>
              </a:ext>
            </a:extLst>
          </p:cNvPr>
          <p:cNvSpPr txBox="1"/>
          <p:nvPr/>
        </p:nvSpPr>
        <p:spPr>
          <a:xfrm>
            <a:off x="118589" y="906747"/>
            <a:ext cx="1195482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control the stage for a travel profile provided by the committee.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will be revealed soon.</a:t>
            </a:r>
          </a:p>
          <a:p>
            <a:pPr marL="342900" indent="-342900" algn="just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Nov 5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midnight, submit a strictly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 (maximum of up to 4 figures) including the error budget, challenges overcame, and novel implementations.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You can update the error budget by Nov 13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midnight after assessing the challenge environment at the conference.</a:t>
            </a:r>
          </a:p>
          <a:p>
            <a:pPr marL="342900" indent="-342900" algn="just">
              <a:buFontTx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Presentation of metrology and control efforts, novel implementation, and Q&amp;A.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21DDB-B906-6D03-7540-84EB8AB0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73" y="3429000"/>
            <a:ext cx="6591871" cy="33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ACDF3E-6E75-EB36-7F11-E3622928E8F8}"/>
              </a:ext>
            </a:extLst>
          </p:cNvPr>
          <p:cNvSpPr txBox="1"/>
          <p:nvPr/>
        </p:nvSpPr>
        <p:spPr>
          <a:xfrm>
            <a:off x="56030" y="574929"/>
            <a:ext cx="1177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Key dates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3BA3D0-A853-F542-E0D0-BE5433296AE1}"/>
              </a:ext>
            </a:extLst>
          </p:cNvPr>
          <p:cNvGrpSpPr/>
          <p:nvPr/>
        </p:nvGrpSpPr>
        <p:grpSpPr>
          <a:xfrm>
            <a:off x="2154717" y="1848971"/>
            <a:ext cx="8708504" cy="3052482"/>
            <a:chOff x="2094205" y="2191871"/>
            <a:chExt cx="8708504" cy="30524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6CF138-1C1A-D1D3-49DB-BEC44938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4205" y="2251275"/>
              <a:ext cx="8708504" cy="29930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47C0C2-9EFD-3AE0-15ED-A9BB7CAD62E2}"/>
                </a:ext>
              </a:extLst>
            </p:cNvPr>
            <p:cNvSpPr txBox="1"/>
            <p:nvPr/>
          </p:nvSpPr>
          <p:spPr>
            <a:xfrm>
              <a:off x="2161441" y="2191871"/>
              <a:ext cx="107433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highlight>
                    <a:srgbClr val="FFFF00"/>
                  </a:highligh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Oct 20th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29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42882-4F9C-F1E0-AA05-DD5198071D89}"/>
              </a:ext>
            </a:extLst>
          </p:cNvPr>
          <p:cNvGrpSpPr/>
          <p:nvPr/>
        </p:nvGrpSpPr>
        <p:grpSpPr>
          <a:xfrm>
            <a:off x="311934" y="791028"/>
            <a:ext cx="10683423" cy="4367685"/>
            <a:chOff x="241428" y="1113045"/>
            <a:chExt cx="10683423" cy="43676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AD5082-24CB-9130-119C-E366F9F1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8933" y="2341493"/>
              <a:ext cx="3755918" cy="313923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D8672-2C61-2778-7FC1-F1AC834DF412}"/>
                </a:ext>
              </a:extLst>
            </p:cNvPr>
            <p:cNvGrpSpPr/>
            <p:nvPr/>
          </p:nvGrpSpPr>
          <p:grpSpPr>
            <a:xfrm>
              <a:off x="241428" y="1113045"/>
              <a:ext cx="10056459" cy="2031886"/>
              <a:chOff x="693963" y="1020058"/>
              <a:chExt cx="10056459" cy="20318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F9DFED0-1270-3D02-0BAB-C984F2AD065E}"/>
                  </a:ext>
                </a:extLst>
              </p:cNvPr>
              <p:cNvGrpSpPr/>
              <p:nvPr/>
            </p:nvGrpSpPr>
            <p:grpSpPr>
              <a:xfrm>
                <a:off x="693963" y="1666779"/>
                <a:ext cx="5948265" cy="1324836"/>
                <a:chOff x="246094" y="771040"/>
                <a:chExt cx="5948265" cy="132483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BA40B8-17E2-2303-ADC6-35630FD7237E}"/>
                    </a:ext>
                  </a:extLst>
                </p:cNvPr>
                <p:cNvSpPr txBox="1"/>
                <p:nvPr/>
              </p:nvSpPr>
              <p:spPr>
                <a:xfrm>
                  <a:off x="1880117" y="1757322"/>
                  <a:ext cx="431424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  <a:latin typeface="+mj-lt"/>
                    </a:rPr>
                    <a:t>https://github.com/ASPE-student-challenge/2023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B8108D5-CA5B-7A9B-C288-6D890BA886F6}"/>
                    </a:ext>
                  </a:extLst>
                </p:cNvPr>
                <p:cNvGrpSpPr/>
                <p:nvPr/>
              </p:nvGrpSpPr>
              <p:grpSpPr>
                <a:xfrm>
                  <a:off x="246094" y="771040"/>
                  <a:ext cx="5795476" cy="986282"/>
                  <a:chOff x="246094" y="771040"/>
                  <a:chExt cx="5795476" cy="986282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448AE5C9-52C4-DBC5-9DE2-64BCC71B3D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125"/>
                  <a:stretch/>
                </p:blipFill>
                <p:spPr>
                  <a:xfrm>
                    <a:off x="1880117" y="771040"/>
                    <a:ext cx="4161453" cy="986282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2" descr="What is GitHub? — Pythia Foundations">
                    <a:extLst>
                      <a:ext uri="{FF2B5EF4-FFF2-40B4-BE49-F238E27FC236}">
                        <a16:creationId xmlns:a16="http://schemas.microsoft.com/office/drawing/2014/main" id="{80B02252-3326-0D87-8BD9-3E1E5025D7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094" y="771040"/>
                    <a:ext cx="1570282" cy="8793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28" name="Picture 4" descr="LabVIEW - Wikipedia">
                <a:extLst>
                  <a:ext uri="{FF2B5EF4-FFF2-40B4-BE49-F238E27FC236}">
                    <a16:creationId xmlns:a16="http://schemas.microsoft.com/office/drawing/2014/main" id="{B90517A8-0803-4585-F812-64400575ED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7753" y="1020058"/>
                <a:ext cx="2612669" cy="962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EA98207-2ACB-D3DD-3BE6-CDC54915F6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5969" y="1542229"/>
                <a:ext cx="1159737" cy="5419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0E3B77D-5DDD-86B5-544B-3FE86EB534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5969" y="2493029"/>
                <a:ext cx="1259653" cy="5589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9C5A3D-D292-6B0B-05C6-D695601A5120}"/>
              </a:ext>
            </a:extLst>
          </p:cNvPr>
          <p:cNvGrpSpPr/>
          <p:nvPr/>
        </p:nvGrpSpPr>
        <p:grpSpPr>
          <a:xfrm>
            <a:off x="456215" y="3204574"/>
            <a:ext cx="6578083" cy="1586049"/>
            <a:chOff x="425639" y="4534134"/>
            <a:chExt cx="6578083" cy="15860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320A12-49BD-3C9A-4EF7-98CF33F699A9}"/>
                </a:ext>
              </a:extLst>
            </p:cNvPr>
            <p:cNvGrpSpPr/>
            <p:nvPr/>
          </p:nvGrpSpPr>
          <p:grpSpPr>
            <a:xfrm>
              <a:off x="462468" y="4534134"/>
              <a:ext cx="6396027" cy="1216717"/>
              <a:chOff x="838687" y="4375514"/>
              <a:chExt cx="6396027" cy="1216717"/>
            </a:xfrm>
          </p:grpSpPr>
          <p:pic>
            <p:nvPicPr>
              <p:cNvPr id="1032" name="Picture 8" descr="How YouTube Works - Product Features, Responsibility, &amp; Impact">
                <a:extLst>
                  <a:ext uri="{FF2B5EF4-FFF2-40B4-BE49-F238E27FC236}">
                    <a16:creationId xmlns:a16="http://schemas.microsoft.com/office/drawing/2014/main" id="{7A3E2895-75C9-F312-B1DD-8362DCBA5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687" y="4853994"/>
                <a:ext cx="1860854" cy="415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28EDE0-AEE9-2B16-371D-4E9655278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6866" y="4375514"/>
                <a:ext cx="4347848" cy="121671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E5FAC4-3150-B5C0-0242-02F567E881FB}"/>
                </a:ext>
              </a:extLst>
            </p:cNvPr>
            <p:cNvSpPr txBox="1"/>
            <p:nvPr/>
          </p:nvSpPr>
          <p:spPr>
            <a:xfrm>
              <a:off x="425639" y="5750851"/>
              <a:ext cx="6578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https://www.youtube.com/channel/UCEntCZGnnCwgXbp8-1AV49w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ABF6D2-2B29-782A-0E69-07F04B626500}"/>
              </a:ext>
            </a:extLst>
          </p:cNvPr>
          <p:cNvGrpSpPr/>
          <p:nvPr/>
        </p:nvGrpSpPr>
        <p:grpSpPr>
          <a:xfrm>
            <a:off x="444788" y="5464243"/>
            <a:ext cx="7236250" cy="1147761"/>
            <a:chOff x="336998" y="5120433"/>
            <a:chExt cx="7236250" cy="11477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A7060A-06EC-C654-6CA6-D197B6304EF3}"/>
                </a:ext>
              </a:extLst>
            </p:cNvPr>
            <p:cNvSpPr txBox="1"/>
            <p:nvPr/>
          </p:nvSpPr>
          <p:spPr>
            <a:xfrm>
              <a:off x="1478026" y="5470607"/>
              <a:ext cx="60952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https://www.reddit.com/r/aspestudentchallenge/</a:t>
              </a:r>
            </a:p>
          </p:txBody>
        </p:sp>
        <p:pic>
          <p:nvPicPr>
            <p:cNvPr id="1034" name="Picture 10" descr="Reddit - Apps on Google Play">
              <a:extLst>
                <a:ext uri="{FF2B5EF4-FFF2-40B4-BE49-F238E27FC236}">
                  <a16:creationId xmlns:a16="http://schemas.microsoft.com/office/drawing/2014/main" id="{DD7CB959-D076-9B22-8AEF-58EE238F2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98" y="5120433"/>
              <a:ext cx="1147761" cy="114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61E5F2-5BAF-E09E-F59E-CDE14BFEF962}"/>
              </a:ext>
            </a:extLst>
          </p:cNvPr>
          <p:cNvSpPr txBox="1"/>
          <p:nvPr/>
        </p:nvSpPr>
        <p:spPr>
          <a:xfrm>
            <a:off x="1453149" y="113611"/>
            <a:ext cx="529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Resources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E087466-C221-9417-FADC-0E01D2F6384A}"/>
              </a:ext>
            </a:extLst>
          </p:cNvPr>
          <p:cNvGrpSpPr/>
          <p:nvPr/>
        </p:nvGrpSpPr>
        <p:grpSpPr>
          <a:xfrm>
            <a:off x="7134645" y="5694957"/>
            <a:ext cx="4460594" cy="488792"/>
            <a:chOff x="7837508" y="5725675"/>
            <a:chExt cx="4460594" cy="488792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7764B46-2C28-3A65-7E2C-5049545B53F8}"/>
                </a:ext>
              </a:extLst>
            </p:cNvPr>
            <p:cNvSpPr txBox="1"/>
            <p:nvPr/>
          </p:nvSpPr>
          <p:spPr>
            <a:xfrm>
              <a:off x="8269621" y="5725675"/>
              <a:ext cx="4028481" cy="45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</a:pPr>
              <a:r>
                <a:rPr lang="en-US" sz="1800" u="sng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aspe.challengecommittee@gmail.com</a:t>
              </a:r>
              <a:endPara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5C51D841-15CB-7DA7-B9FA-536F243CD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508" y="5814417"/>
              <a:ext cx="533400" cy="40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13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95486-B066-67AE-EB7D-3114EF25CBD2}"/>
              </a:ext>
            </a:extLst>
          </p:cNvPr>
          <p:cNvSpPr txBox="1"/>
          <p:nvPr/>
        </p:nvSpPr>
        <p:spPr>
          <a:xfrm>
            <a:off x="3820886" y="0"/>
            <a:ext cx="403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Adobe Ming Std L" panose="02020300000000000000" pitchFamily="18" charset="-128"/>
                <a:ea typeface="Adobe Ming Std L" panose="02020300000000000000" pitchFamily="18" charset="-128"/>
                <a:cs typeface="Times New Roman" panose="02020603050405020304" pitchFamily="18" charset="0"/>
              </a:rPr>
              <a:t>LabVIEW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22E7C-BA1D-A521-8791-0D5FC7A2655F}"/>
              </a:ext>
            </a:extLst>
          </p:cNvPr>
          <p:cNvSpPr txBox="1"/>
          <p:nvPr/>
        </p:nvSpPr>
        <p:spPr>
          <a:xfrm>
            <a:off x="90126" y="607667"/>
            <a:ext cx="118821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required software for myRIO can be found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here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LabVIEW myRIO software bundle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contains all the required software.</a:t>
            </a:r>
          </a:p>
          <a:p>
            <a:pPr marL="0" marR="0" algn="just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check the LabVIEW software and version installed on your PC and myRIO, open the NI MAX program on your PC. For software installed on the PC, navigate to My System &gt; Software. </a:t>
            </a:r>
          </a:p>
          <a:p>
            <a:pPr marL="0" marR="0" algn="just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software installed on the myRIO, ensure that the myRIO is connected to the PC, and navigate to Remote Systems &gt;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of your myRIO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Software.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E8639-32B7-DC42-5F55-3BECC105CE5D}"/>
              </a:ext>
            </a:extLst>
          </p:cNvPr>
          <p:cNvSpPr txBox="1"/>
          <p:nvPr/>
        </p:nvSpPr>
        <p:spPr>
          <a:xfrm>
            <a:off x="50800" y="1932710"/>
            <a:ext cx="6103620" cy="861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your PC, in general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LabVIEW 2019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FPGA and Real Time Modules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NI-RIO 19</a:t>
            </a:r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D5D819E-F17E-A21F-8B21-F771A5A26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10" y="2579862"/>
            <a:ext cx="3197904" cy="4120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18E75-79F4-79A5-CB23-56E1A0E6A891}"/>
              </a:ext>
            </a:extLst>
          </p:cNvPr>
          <p:cNvSpPr txBox="1"/>
          <p:nvPr/>
        </p:nvSpPr>
        <p:spPr>
          <a:xfrm>
            <a:off x="3782060" y="3644182"/>
            <a:ext cx="311658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Example list of NI software downloaded on the PC as shown in MAX. Indicated are the necessary modules.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C5CAF-6D03-3817-3C78-9DDEBD32DBAB}"/>
              </a:ext>
            </a:extLst>
          </p:cNvPr>
          <p:cNvSpPr txBox="1"/>
          <p:nvPr/>
        </p:nvSpPr>
        <p:spPr>
          <a:xfrm>
            <a:off x="6346519" y="2067723"/>
            <a:ext cx="3012526" cy="861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myRIO, in general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LabVIEW Real-Time 19.0.09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 myRIO 19.0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052D8E3C-AD8E-56BC-FA70-A33D232A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480" y="2218996"/>
            <a:ext cx="2924766" cy="4639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BB571C-0242-2383-CA48-7C61884F50CC}"/>
              </a:ext>
            </a:extLst>
          </p:cNvPr>
          <p:cNvSpPr txBox="1"/>
          <p:nvPr/>
        </p:nvSpPr>
        <p:spPr>
          <a:xfrm>
            <a:off x="6576060" y="4965373"/>
            <a:ext cx="340614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List of NI software installed on the myRIO used during testing as shown in MAX. Some but possibly not all of these modules are necessary.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313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4A5FA-2ABF-1787-ACB5-CBF427A1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82" y="1176660"/>
            <a:ext cx="7203920" cy="5361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55AE3-958B-7DA7-2DE9-4F530E3BB673}"/>
              </a:ext>
            </a:extLst>
          </p:cNvPr>
          <p:cNvSpPr txBox="1"/>
          <p:nvPr/>
        </p:nvSpPr>
        <p:spPr>
          <a:xfrm>
            <a:off x="106699" y="-37058"/>
            <a:ext cx="42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+mj-lt"/>
              </a:rPr>
              <a:t>Equipment support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1FD7E3AC-6EBD-938D-9E69-088717A10B7F}"/>
              </a:ext>
            </a:extLst>
          </p:cNvPr>
          <p:cNvGrpSpPr/>
          <p:nvPr/>
        </p:nvGrpSpPr>
        <p:grpSpPr>
          <a:xfrm>
            <a:off x="2310562" y="108384"/>
            <a:ext cx="8435769" cy="6503280"/>
            <a:chOff x="4213322" y="296642"/>
            <a:chExt cx="8435769" cy="65032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0929612-FC43-82DC-58E9-91019ACAA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025" y="1504466"/>
              <a:ext cx="2579138" cy="66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B3789C-57B6-3AC7-329D-9EB4A3FCD95F}"/>
                </a:ext>
              </a:extLst>
            </p:cNvPr>
            <p:cNvSpPr txBox="1"/>
            <p:nvPr/>
          </p:nvSpPr>
          <p:spPr>
            <a:xfrm>
              <a:off x="5570484" y="2138497"/>
              <a:ext cx="1392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He-Ne laser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B8BE57-992C-8824-405F-7FA66670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22" y="5780989"/>
              <a:ext cx="2407727" cy="7480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CBAF2B-220E-4607-4ED2-28B158D4592E}"/>
                </a:ext>
              </a:extLst>
            </p:cNvPr>
            <p:cNvSpPr txBox="1"/>
            <p:nvPr/>
          </p:nvSpPr>
          <p:spPr>
            <a:xfrm>
              <a:off x="5266598" y="6430590"/>
              <a:ext cx="1392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Mechblocks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946902-086C-BD78-9534-059835DC46A6}"/>
                </a:ext>
              </a:extLst>
            </p:cNvPr>
            <p:cNvCxnSpPr>
              <a:cxnSpLocks/>
            </p:cNvCxnSpPr>
            <p:nvPr/>
          </p:nvCxnSpPr>
          <p:spPr>
            <a:xfrm>
              <a:off x="6658607" y="2523963"/>
              <a:ext cx="737556" cy="4372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73BA61D4-B0AA-B5ED-8237-EB24DC64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8607" y="6361121"/>
              <a:ext cx="1465545" cy="191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8DE030CD-F5A2-32A9-9357-55ED5075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488" y="296642"/>
              <a:ext cx="6382603" cy="532489"/>
            </a:xfrm>
            <a:prstGeom prst="rect">
              <a:avLst/>
            </a:prstGeom>
          </p:spPr>
        </p:pic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35C0C27F-6A7B-F14D-9BB9-E1A064E796A2}"/>
                </a:ext>
              </a:extLst>
            </p:cNvPr>
            <p:cNvCxnSpPr>
              <a:cxnSpLocks/>
            </p:cNvCxnSpPr>
            <p:nvPr/>
          </p:nvCxnSpPr>
          <p:spPr>
            <a:xfrm>
              <a:off x="7921690" y="1133835"/>
              <a:ext cx="531136" cy="4331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9CE9FDA-9134-C6AD-18F4-A7362BB2595C}"/>
                </a:ext>
              </a:extLst>
            </p:cNvPr>
            <p:cNvSpPr txBox="1"/>
            <p:nvPr/>
          </p:nvSpPr>
          <p:spPr>
            <a:xfrm>
              <a:off x="6129337" y="854236"/>
              <a:ext cx="2094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Machining support</a:t>
              </a:r>
            </a:p>
          </p:txBody>
        </p:sp>
        <p:pic>
          <p:nvPicPr>
            <p:cNvPr id="1046" name="Picture 20">
              <a:extLst>
                <a:ext uri="{FF2B5EF4-FFF2-40B4-BE49-F238E27FC236}">
                  <a16:creationId xmlns:a16="http://schemas.microsoft.com/office/drawing/2014/main" id="{BFFE7E21-A505-9FFF-AE26-DB5D9F467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4717" y="1039756"/>
              <a:ext cx="1392010" cy="80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112A8E15-1BE9-2474-42E8-B08BF306A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6552" y="2149747"/>
              <a:ext cx="578446" cy="17192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8063EFC1-6478-1FC2-5803-B3BBE4D674B5}"/>
                </a:ext>
              </a:extLst>
            </p:cNvPr>
            <p:cNvSpPr txBox="1"/>
            <p:nvPr/>
          </p:nvSpPr>
          <p:spPr>
            <a:xfrm>
              <a:off x="9366051" y="1755270"/>
              <a:ext cx="2094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Capacitance probe</a:t>
              </a:r>
            </a:p>
          </p:txBody>
        </p:sp>
      </p:grpSp>
      <p:pic>
        <p:nvPicPr>
          <p:cNvPr id="1067" name="Picture 28" descr="Heidenhain Corporation | Schaumburg IL">
            <a:extLst>
              <a:ext uri="{FF2B5EF4-FFF2-40B4-BE49-F238E27FC236}">
                <a16:creationId xmlns:a16="http://schemas.microsoft.com/office/drawing/2014/main" id="{1D9AA707-A2AD-0380-4176-D67CFED32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0" b="33674"/>
          <a:stretch/>
        </p:blipFill>
        <p:spPr bwMode="auto">
          <a:xfrm>
            <a:off x="8679354" y="6127429"/>
            <a:ext cx="2143125" cy="6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A392D68B-0C88-FF12-9922-D18C2D697CA9}"/>
              </a:ext>
            </a:extLst>
          </p:cNvPr>
          <p:cNvSpPr txBox="1"/>
          <p:nvPr/>
        </p:nvSpPr>
        <p:spPr>
          <a:xfrm>
            <a:off x="7463291" y="6494506"/>
            <a:ext cx="13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linescale</a:t>
            </a:r>
          </a:p>
        </p:txBody>
      </p: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720CC348-2C14-9A4E-DD0B-1B3E382A248C}"/>
              </a:ext>
            </a:extLst>
          </p:cNvPr>
          <p:cNvCxnSpPr>
            <a:cxnSpLocks/>
          </p:cNvCxnSpPr>
          <p:nvPr/>
        </p:nvCxnSpPr>
        <p:spPr>
          <a:xfrm flipH="1" flipV="1">
            <a:off x="7227334" y="5214765"/>
            <a:ext cx="563227" cy="1260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6" name="Picture 30" descr="Sensata Technologies Announces The Acquisition Of Custom Sensors &amp;  Technologies' Sensing Portfolio | Sensata Technologies">
            <a:extLst>
              <a:ext uri="{FF2B5EF4-FFF2-40B4-BE49-F238E27FC236}">
                <a16:creationId xmlns:a16="http://schemas.microsoft.com/office/drawing/2014/main" id="{BE33A81B-B911-AB3E-C215-A94E4BA4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97" y="1151515"/>
            <a:ext cx="1999800" cy="140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EC238604-471E-CBF5-6145-7538722DC895}"/>
              </a:ext>
            </a:extLst>
          </p:cNvPr>
          <p:cNvSpPr txBox="1"/>
          <p:nvPr/>
        </p:nvSpPr>
        <p:spPr>
          <a:xfrm>
            <a:off x="9528893" y="2370029"/>
            <a:ext cx="13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Voice coil</a:t>
            </a:r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0EDC3215-C4B1-3322-1B58-F608142B2EB2}"/>
              </a:ext>
            </a:extLst>
          </p:cNvPr>
          <p:cNvCxnSpPr>
            <a:cxnSpLocks/>
          </p:cNvCxnSpPr>
          <p:nvPr/>
        </p:nvCxnSpPr>
        <p:spPr>
          <a:xfrm flipH="1">
            <a:off x="8784471" y="2646190"/>
            <a:ext cx="903539" cy="526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>
            <a:extLst>
              <a:ext uri="{FF2B5EF4-FFF2-40B4-BE49-F238E27FC236}">
                <a16:creationId xmlns:a16="http://schemas.microsoft.com/office/drawing/2014/main" id="{169855AB-202B-ADFA-7B36-18277C3EDA64}"/>
              </a:ext>
            </a:extLst>
          </p:cNvPr>
          <p:cNvSpPr txBox="1"/>
          <p:nvPr/>
        </p:nvSpPr>
        <p:spPr>
          <a:xfrm>
            <a:off x="10273460" y="4987198"/>
            <a:ext cx="186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Air-bearing stage</a:t>
            </a:r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BD5413D2-F5C6-CD0A-25FF-86F195D4E23E}"/>
              </a:ext>
            </a:extLst>
          </p:cNvPr>
          <p:cNvCxnSpPr>
            <a:cxnSpLocks/>
            <a:stCxn id="1093" idx="1"/>
          </p:cNvCxnSpPr>
          <p:nvPr/>
        </p:nvCxnSpPr>
        <p:spPr>
          <a:xfrm flipH="1" flipV="1">
            <a:off x="8432157" y="4454460"/>
            <a:ext cx="1841303" cy="717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32" descr="New Way Air Bearings - Frictionless Motion™">
            <a:extLst>
              <a:ext uri="{FF2B5EF4-FFF2-40B4-BE49-F238E27FC236}">
                <a16:creationId xmlns:a16="http://schemas.microsoft.com/office/drawing/2014/main" id="{6A01BE45-3AED-394D-5DC8-8310572C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086" y="4779881"/>
            <a:ext cx="1761395" cy="21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671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B25F9-CF7A-E775-CF99-74724A2D309B}"/>
              </a:ext>
            </a:extLst>
          </p:cNvPr>
          <p:cNvSpPr txBox="1"/>
          <p:nvPr/>
        </p:nvSpPr>
        <p:spPr>
          <a:xfrm>
            <a:off x="386080" y="191295"/>
            <a:ext cx="10474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just">
              <a:spcBef>
                <a:spcPts val="200"/>
              </a:spcBef>
              <a:spcAft>
                <a:spcPts val="12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Installing software on the myRIO</a:t>
            </a:r>
          </a:p>
          <a:p>
            <a:pPr marL="0" marR="0" algn="just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myRIO to the PC. Open the NI MAX program. Navigate to Remote Systems &gt;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of your myRIO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 Software. Right click on Software and click Add/Remove Software.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6F69E6D-E2B9-AB43-EDE0-4B30CB6CA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F3FBA6-536D-222E-6DF7-CF9714E6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186656"/>
            <a:ext cx="3086100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5AD0BF1-3AA8-E0B0-31C1-FAD79092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" y="2316017"/>
            <a:ext cx="111059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Next, enter the device password for the admin user (likely blank) and select “NI myRIO 19.0” under the “LabVIEW Real-Time 19.0.0” tab. Click Next.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70BA98-5584-4005-83F0-75A42DFC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1" y="2711370"/>
            <a:ext cx="4241800" cy="35117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85C43-F439-A40C-ACCC-42393E0F5A67}"/>
              </a:ext>
            </a:extLst>
          </p:cNvPr>
          <p:cNvSpPr txBox="1"/>
          <p:nvPr/>
        </p:nvSpPr>
        <p:spPr>
          <a:xfrm>
            <a:off x="386080" y="6289871"/>
            <a:ext cx="628904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all the software set add-ons, click Next.</a:t>
            </a:r>
          </a:p>
        </p:txBody>
      </p:sp>
      <p:pic>
        <p:nvPicPr>
          <p:cNvPr id="14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69D2AD-E2F6-07D5-65F5-181AA82C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75" y="2788921"/>
            <a:ext cx="3877014" cy="320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DE7525E8-3027-A4CD-66DC-160DEC4F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01" y="6108956"/>
            <a:ext cx="49230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Next on the summary page and the software will be installed on the myRIO. The device may restart several times; expect the process to take several minutes.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24EE78-991A-2376-FCF3-4E365353AE5A}"/>
              </a:ext>
            </a:extLst>
          </p:cNvPr>
          <p:cNvSpPr/>
          <p:nvPr/>
        </p:nvSpPr>
        <p:spPr>
          <a:xfrm>
            <a:off x="5570530" y="6466100"/>
            <a:ext cx="650240" cy="2006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3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BC7CE-21E9-9301-359E-3AD4ADBEF06F}"/>
              </a:ext>
            </a:extLst>
          </p:cNvPr>
          <p:cNvSpPr/>
          <p:nvPr/>
        </p:nvSpPr>
        <p:spPr>
          <a:xfrm>
            <a:off x="0" y="-32807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4FAED-8DD5-D529-2815-AB133E23D988}"/>
              </a:ext>
            </a:extLst>
          </p:cNvPr>
          <p:cNvSpPr txBox="1"/>
          <p:nvPr/>
        </p:nvSpPr>
        <p:spPr>
          <a:xfrm>
            <a:off x="-41988" y="474838"/>
            <a:ext cx="6095222" cy="57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</a:pPr>
            <a:r>
              <a:rPr lang="en-US" sz="2400" u="sng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Organizing committee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Luis A. Aguirre – University of Texas, Austin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Kumar Arumugam – NIST 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Raymond C. Cady – Corning Inc.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Jacob Cole – IST precision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 Goldwasser – RepairFAQ.org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Liam G Connolly – NIST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 Dalrymple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Chunjie Fan – Corning Inc.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Ping Guo – Northwestern university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 T.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Kosmowski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Electro-Scientific Industries, Inc.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Todd Noste – Lawrence Livermore national laboratory</a:t>
            </a: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Charles Perera – NASA, Goddard space flight center</a:t>
            </a: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Jesse Redford - 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North Carolina at Charlotte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Nilabh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Roy – Canon Nanotechnologies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Stuart Smith – University of North Carolina at Charlotte</a:t>
            </a: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Lei Zhou - University of Texas, Austin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94612-53F4-DD37-7C16-FA91E2EDD647}"/>
              </a:ext>
            </a:extLst>
          </p:cNvPr>
          <p:cNvSpPr txBox="1"/>
          <p:nvPr/>
        </p:nvSpPr>
        <p:spPr>
          <a:xfrm>
            <a:off x="5744936" y="723314"/>
            <a:ext cx="6095222" cy="31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</a:pPr>
            <a:r>
              <a:rPr lang="en-US" sz="2000" u="sng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contributions and consultant input from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Dhanooj Bobba - 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North Carolina at Charlotte</a:t>
            </a: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Tyler Hamer – MIT Lincoln laboratory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Hilary Johnson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Lawrence Livermore national laboratory</a:t>
            </a: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 Ludwig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Lawrence Livermore national laboratory</a:t>
            </a: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Thapelo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Mametja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 National Metrology Institute of South Africa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ctr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Parth Pandya -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Texas, Austin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Kent Queensland – Lion precision</a:t>
            </a:r>
          </a:p>
          <a:p>
            <a:pPr marL="228600" marR="0" algn="ctr">
              <a:lnSpc>
                <a:spcPct val="15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Senajith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Bandara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Rekawa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Lawrence Berkeley Laboratories</a:t>
            </a:r>
          </a:p>
        </p:txBody>
      </p:sp>
    </p:spTree>
    <p:extLst>
      <p:ext uri="{BB962C8B-B14F-4D97-AF65-F5344CB8AC3E}">
        <p14:creationId xmlns:p14="http://schemas.microsoft.com/office/powerpoint/2010/main" val="272299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59F57E-7B6E-A617-4A0E-E944F06926E3}"/>
              </a:ext>
            </a:extLst>
          </p:cNvPr>
          <p:cNvSpPr txBox="1"/>
          <p:nvPr/>
        </p:nvSpPr>
        <p:spPr>
          <a:xfrm>
            <a:off x="3009674" y="2602732"/>
            <a:ext cx="617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</a:rPr>
              <a:t>Interferometer layout</a:t>
            </a:r>
          </a:p>
        </p:txBody>
      </p:sp>
    </p:spTree>
    <p:extLst>
      <p:ext uri="{BB962C8B-B14F-4D97-AF65-F5344CB8AC3E}">
        <p14:creationId xmlns:p14="http://schemas.microsoft.com/office/powerpoint/2010/main" val="393105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9D639F-86AD-D543-EA06-24D6A3FE1E3A}"/>
              </a:ext>
            </a:extLst>
          </p:cNvPr>
          <p:cNvSpPr txBox="1"/>
          <p:nvPr/>
        </p:nvSpPr>
        <p:spPr>
          <a:xfrm>
            <a:off x="32471" y="6467298"/>
            <a:ext cx="724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Sam Goldwasser to share basics of Homodyne interferometry shortly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5B70CA-1DB9-3E4A-AF3C-39703DE8B1AC}"/>
              </a:ext>
            </a:extLst>
          </p:cNvPr>
          <p:cNvGrpSpPr/>
          <p:nvPr/>
        </p:nvGrpSpPr>
        <p:grpSpPr>
          <a:xfrm>
            <a:off x="7043207" y="149260"/>
            <a:ext cx="371092" cy="295024"/>
            <a:chOff x="7069645" y="188312"/>
            <a:chExt cx="371092" cy="29502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D855D2-3DE7-4735-13E6-B41497817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5518" y="291600"/>
              <a:ext cx="175219" cy="191736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AD0A964-3978-0ACB-4CD3-EC6D3FB1260E}"/>
                    </a:ext>
                  </a:extLst>
                </p:cNvPr>
                <p:cNvSpPr txBox="1"/>
                <p:nvPr/>
              </p:nvSpPr>
              <p:spPr>
                <a:xfrm>
                  <a:off x="7069645" y="188312"/>
                  <a:ext cx="2371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ACB120F2-AF88-A027-0FDE-AEA0551F3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645" y="188312"/>
                  <a:ext cx="23711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7949" r="-7692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DA5B27-2D94-94FE-438A-934F6A6821A9}"/>
              </a:ext>
            </a:extLst>
          </p:cNvPr>
          <p:cNvGrpSpPr/>
          <p:nvPr/>
        </p:nvGrpSpPr>
        <p:grpSpPr>
          <a:xfrm>
            <a:off x="215668" y="2509576"/>
            <a:ext cx="3532341" cy="545769"/>
            <a:chOff x="214994" y="2538642"/>
            <a:chExt cx="3532341" cy="5457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E610F8-6FB0-58FA-7FD3-807AB55CA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994" y="2538642"/>
              <a:ext cx="3532341" cy="54576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EADAB7-90B6-00D9-0BB1-C6FD971FD122}"/>
                </a:ext>
              </a:extLst>
            </p:cNvPr>
            <p:cNvSpPr/>
            <p:nvPr/>
          </p:nvSpPr>
          <p:spPr>
            <a:xfrm>
              <a:off x="1415914" y="2805683"/>
              <a:ext cx="983123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779254-766F-BFDD-E8DA-76157D8FEFE1}"/>
              </a:ext>
            </a:extLst>
          </p:cNvPr>
          <p:cNvGrpSpPr/>
          <p:nvPr/>
        </p:nvGrpSpPr>
        <p:grpSpPr>
          <a:xfrm>
            <a:off x="4149888" y="874887"/>
            <a:ext cx="2607831" cy="1472441"/>
            <a:chOff x="4149888" y="874887"/>
            <a:chExt cx="2607831" cy="14724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ADE24E-DFF3-F41D-E436-97197E07C11E}"/>
                </a:ext>
              </a:extLst>
            </p:cNvPr>
            <p:cNvSpPr txBox="1"/>
            <p:nvPr/>
          </p:nvSpPr>
          <p:spPr>
            <a:xfrm>
              <a:off x="4539724" y="1858228"/>
              <a:ext cx="2439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6712E7-5B7C-873D-4621-E6CF79A255E6}"/>
                </a:ext>
              </a:extLst>
            </p:cNvPr>
            <p:cNvGrpSpPr/>
            <p:nvPr/>
          </p:nvGrpSpPr>
          <p:grpSpPr>
            <a:xfrm>
              <a:off x="4149888" y="874887"/>
              <a:ext cx="2607831" cy="1472441"/>
              <a:chOff x="4149888" y="874887"/>
              <a:chExt cx="2607831" cy="147244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754609-596A-573B-44DA-51A3EF706A7C}"/>
                  </a:ext>
                </a:extLst>
              </p:cNvPr>
              <p:cNvGrpSpPr/>
              <p:nvPr/>
            </p:nvGrpSpPr>
            <p:grpSpPr>
              <a:xfrm>
                <a:off x="6108790" y="1734832"/>
                <a:ext cx="648929" cy="612496"/>
                <a:chOff x="6616230" y="2077246"/>
                <a:chExt cx="648929" cy="612496"/>
              </a:xfrm>
              <a:solidFill>
                <a:schemeClr val="bg1"/>
              </a:solidFill>
            </p:grpSpPr>
            <p:sp>
              <p:nvSpPr>
                <p:cNvPr id="27" name="Cube 26">
                  <a:extLst>
                    <a:ext uri="{FF2B5EF4-FFF2-40B4-BE49-F238E27FC236}">
                      <a16:creationId xmlns:a16="http://schemas.microsoft.com/office/drawing/2014/main" id="{666765B4-5A75-5CEE-C912-93045D27B749}"/>
                    </a:ext>
                  </a:extLst>
                </p:cNvPr>
                <p:cNvSpPr/>
                <p:nvPr/>
              </p:nvSpPr>
              <p:spPr>
                <a:xfrm>
                  <a:off x="6616230" y="2077246"/>
                  <a:ext cx="648929" cy="612496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9174B1E-5543-6D49-08A3-BE4D371D0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6849" y="2087131"/>
                  <a:ext cx="612251" cy="133876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0A72E-87DD-7C81-BEEC-00D09546FA49}"/>
                  </a:ext>
                </a:extLst>
              </p:cNvPr>
              <p:cNvSpPr txBox="1"/>
              <p:nvPr/>
            </p:nvSpPr>
            <p:spPr>
              <a:xfrm>
                <a:off x="5996573" y="1564885"/>
                <a:ext cx="429184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PBS</a:t>
                </a:r>
                <a:endParaRPr lang="en-US" sz="800" b="1" dirty="0">
                  <a:latin typeface="+mj-lt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742010D-EAB3-04B9-556E-1230F066A4B0}"/>
                  </a:ext>
                </a:extLst>
              </p:cNvPr>
              <p:cNvGrpSpPr/>
              <p:nvPr/>
            </p:nvGrpSpPr>
            <p:grpSpPr>
              <a:xfrm>
                <a:off x="4149888" y="874887"/>
                <a:ext cx="2270984" cy="1164361"/>
                <a:chOff x="3011553" y="781581"/>
                <a:chExt cx="2270984" cy="116436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DF6D292-5333-6177-9F3A-D4A85A4BAA5A}"/>
                    </a:ext>
                  </a:extLst>
                </p:cNvPr>
                <p:cNvSpPr/>
                <p:nvPr/>
              </p:nvSpPr>
              <p:spPr>
                <a:xfrm>
                  <a:off x="3609208" y="1900223"/>
                  <a:ext cx="1673329" cy="45719"/>
                </a:xfrm>
                <a:prstGeom prst="rect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8435F1A-D8AA-D469-707A-96626D081B04}"/>
                    </a:ext>
                  </a:extLst>
                </p:cNvPr>
                <p:cNvGrpSpPr/>
                <p:nvPr/>
              </p:nvGrpSpPr>
              <p:grpSpPr>
                <a:xfrm>
                  <a:off x="3011553" y="781581"/>
                  <a:ext cx="1724085" cy="1148867"/>
                  <a:chOff x="3011553" y="781581"/>
                  <a:chExt cx="1724085" cy="11488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C67EC4A-AC1B-9D9A-A1C3-F78FC1D4D1C6}"/>
                      </a:ext>
                    </a:extLst>
                  </p:cNvPr>
                  <p:cNvGrpSpPr/>
                  <p:nvPr/>
                </p:nvGrpSpPr>
                <p:grpSpPr>
                  <a:xfrm>
                    <a:off x="3126978" y="1511965"/>
                    <a:ext cx="411468" cy="418483"/>
                    <a:chOff x="532454" y="707639"/>
                    <a:chExt cx="526480" cy="796119"/>
                  </a:xfrm>
                </p:grpSpPr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2E0965F4-DFBB-2DCA-19C7-9D25D87453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6584" y="1183837"/>
                      <a:ext cx="0" cy="31414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headEnd type="stealth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94517620-2959-5463-D30B-D7B10C4E15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59253" y="1503758"/>
                      <a:ext cx="298900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headEnd type="stealth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6DF3E1DF-CEF4-1970-79BB-D3502C2EB1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66581" y="1270255"/>
                      <a:ext cx="238941" cy="227724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headEnd type="stealth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07529FA-15A2-2096-9E2D-D9CF472902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5338" y="891813"/>
                      <a:ext cx="253596" cy="277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406254BF-8F2C-046F-DAC6-BB76C88392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2454" y="707639"/>
                      <a:ext cx="253596" cy="277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70607DB-C4A6-4337-7F6F-F373D60C09F5}"/>
                      </a:ext>
                    </a:extLst>
                  </p:cNvPr>
                  <p:cNvSpPr txBox="1"/>
                  <p:nvPr/>
                </p:nvSpPr>
                <p:spPr>
                  <a:xfrm>
                    <a:off x="3011553" y="781581"/>
                    <a:ext cx="1724085" cy="6463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b="1" dirty="0">
                        <a:latin typeface="+mj-lt"/>
                      </a:rPr>
                      <a:t>Laser is rotated </a:t>
                    </a:r>
                    <a:r>
                      <a:rPr lang="en-US" sz="900" dirty="0">
                        <a:latin typeface="+mj-lt"/>
                      </a:rPr>
                      <a:t>in</a:t>
                    </a:r>
                    <a:r>
                      <a:rPr lang="en-US" sz="900" b="1" dirty="0">
                        <a:latin typeface="+mj-lt"/>
                      </a:rPr>
                      <a:t> </a:t>
                    </a:r>
                    <a:r>
                      <a:rPr lang="en-US" sz="9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z </a:t>
                    </a:r>
                    <a:r>
                      <a:rPr lang="en-US" sz="900" dirty="0">
                        <a:latin typeface="+mj-lt"/>
                      </a:rPr>
                      <a:t>such that it‘s linear polarization state is 45° (as shown in left) before entering the polarizing beam splitter (</a:t>
                    </a:r>
                    <a:r>
                      <a:rPr lang="en-US" sz="900" b="1" dirty="0">
                        <a:latin typeface="+mj-lt"/>
                      </a:rPr>
                      <a:t>PBS</a:t>
                    </a:r>
                    <a:r>
                      <a:rPr lang="en-US" sz="900" dirty="0">
                        <a:latin typeface="+mj-lt"/>
                      </a:rPr>
                      <a:t>)</a:t>
                    </a:r>
                    <a:endParaRPr lang="en-US" sz="600" dirty="0">
                      <a:latin typeface="+mj-lt"/>
                    </a:endParaRPr>
                  </a:p>
                </p:txBody>
              </p:sp>
            </p:grp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4038DED-E40B-20AC-E7F1-7768E6D225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6133" y="1862646"/>
                <a:ext cx="187049" cy="3207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4E6B61-C545-498E-F602-3CB43446FE15}"/>
              </a:ext>
            </a:extLst>
          </p:cNvPr>
          <p:cNvGrpSpPr/>
          <p:nvPr/>
        </p:nvGrpSpPr>
        <p:grpSpPr>
          <a:xfrm>
            <a:off x="144650" y="169323"/>
            <a:ext cx="3782154" cy="2260490"/>
            <a:chOff x="144650" y="169323"/>
            <a:chExt cx="3782154" cy="22604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77E867-B6E4-1E24-8604-8DEE2F3A048C}"/>
                </a:ext>
              </a:extLst>
            </p:cNvPr>
            <p:cNvGrpSpPr/>
            <p:nvPr/>
          </p:nvGrpSpPr>
          <p:grpSpPr>
            <a:xfrm>
              <a:off x="144650" y="169323"/>
              <a:ext cx="3782154" cy="2009522"/>
              <a:chOff x="606715" y="712541"/>
              <a:chExt cx="3782154" cy="200952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EE5614-700A-D20D-507E-5A4CEBA44505}"/>
                  </a:ext>
                </a:extLst>
              </p:cNvPr>
              <p:cNvSpPr txBox="1"/>
              <p:nvPr/>
            </p:nvSpPr>
            <p:spPr>
              <a:xfrm>
                <a:off x="606715" y="712541"/>
                <a:ext cx="37821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+mj-lt"/>
                  </a:rPr>
                  <a:t>Linearly polarized laser</a:t>
                </a:r>
              </a:p>
              <a:p>
                <a:r>
                  <a:rPr lang="en-US" sz="900" dirty="0">
                    <a:latin typeface="+mj-lt"/>
                  </a:rPr>
                  <a:t>(</a:t>
                </a:r>
                <a:r>
                  <a:rPr lang="en-US" sz="900" dirty="0">
                    <a:solidFill>
                      <a:srgbClr val="0000FF"/>
                    </a:solidFill>
                    <a:latin typeface="+mj-lt"/>
                  </a:rPr>
                  <a:t>X</a:t>
                </a:r>
                <a:r>
                  <a:rPr lang="en-US" sz="900" dirty="0">
                    <a:latin typeface="+mj-lt"/>
                  </a:rPr>
                  <a:t> and </a:t>
                </a:r>
                <a:r>
                  <a:rPr lang="en-US" sz="900" dirty="0">
                    <a:solidFill>
                      <a:srgbClr val="FF0000"/>
                    </a:solidFill>
                    <a:latin typeface="+mj-lt"/>
                  </a:rPr>
                  <a:t>Y</a:t>
                </a:r>
                <a:r>
                  <a:rPr lang="en-US" sz="900" dirty="0">
                    <a:latin typeface="+mj-lt"/>
                  </a:rPr>
                  <a:t> components have equal magnitude (intensity) and zero phase offset) 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D0F534-ECCA-2AB4-F3CD-2B83887DF2F3}"/>
                  </a:ext>
                </a:extLst>
              </p:cNvPr>
              <p:cNvGrpSpPr/>
              <p:nvPr/>
            </p:nvGrpSpPr>
            <p:grpSpPr>
              <a:xfrm>
                <a:off x="742597" y="1230625"/>
                <a:ext cx="2055851" cy="1491438"/>
                <a:chOff x="698090" y="4098577"/>
                <a:chExt cx="2216191" cy="1662143"/>
              </a:xfrm>
            </p:grpSpPr>
            <p:pic>
              <p:nvPicPr>
                <p:cNvPr id="34" name="Picture 2">
                  <a:extLst>
                    <a:ext uri="{FF2B5EF4-FFF2-40B4-BE49-F238E27FC236}">
                      <a16:creationId xmlns:a16="http://schemas.microsoft.com/office/drawing/2014/main" id="{ADA0D513-A0EC-7F48-20E1-B27C8DD42D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8090" y="4098577"/>
                  <a:ext cx="2216191" cy="16621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F0057B0-ED09-6244-4785-48B8ECE08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11" y="4408071"/>
                  <a:ext cx="440085" cy="7846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7D5056-081A-DB84-9A38-5AB8B0BD740E}"/>
                </a:ext>
              </a:extLst>
            </p:cNvPr>
            <p:cNvSpPr txBox="1"/>
            <p:nvPr/>
          </p:nvSpPr>
          <p:spPr>
            <a:xfrm>
              <a:off x="223036" y="2229758"/>
              <a:ext cx="330255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https://commons.wikimedia.org/wiki/File:Linearly_polarized_wave_-_45_degrees.gif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FC611C-3BC3-4BA4-ABFD-191AC21BEECE}"/>
              </a:ext>
            </a:extLst>
          </p:cNvPr>
          <p:cNvGrpSpPr/>
          <p:nvPr/>
        </p:nvGrpSpPr>
        <p:grpSpPr>
          <a:xfrm>
            <a:off x="9023349" y="187226"/>
            <a:ext cx="3017185" cy="2101614"/>
            <a:chOff x="9023349" y="187226"/>
            <a:chExt cx="3017185" cy="2101614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94E467FB-B989-F638-BD04-E07C76CED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254" y="187226"/>
              <a:ext cx="2411419" cy="180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5CF2B04-D886-846F-E4CF-C0E7D9DB19A9}"/>
                </a:ext>
              </a:extLst>
            </p:cNvPr>
            <p:cNvSpPr/>
            <p:nvPr/>
          </p:nvSpPr>
          <p:spPr>
            <a:xfrm>
              <a:off x="11603336" y="870997"/>
              <a:ext cx="437198" cy="460678"/>
            </a:xfrm>
            <a:prstGeom prst="arc">
              <a:avLst>
                <a:gd name="adj1" fmla="val 11986698"/>
                <a:gd name="adj2" fmla="val 6492258"/>
              </a:avLst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A097D7-2F49-C6FF-1C18-966195C5FFC1}"/>
                </a:ext>
              </a:extLst>
            </p:cNvPr>
            <p:cNvSpPr txBox="1"/>
            <p:nvPr/>
          </p:nvSpPr>
          <p:spPr>
            <a:xfrm>
              <a:off x="9023349" y="2088785"/>
              <a:ext cx="274409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https://commons.wikimedia.org/wiki/File:Circular_LH_polarization.gif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9FA058-2124-1412-4AE0-C2A510266E2F}"/>
              </a:ext>
            </a:extLst>
          </p:cNvPr>
          <p:cNvGrpSpPr/>
          <p:nvPr/>
        </p:nvGrpSpPr>
        <p:grpSpPr>
          <a:xfrm>
            <a:off x="3627226" y="3402383"/>
            <a:ext cx="4171618" cy="3086130"/>
            <a:chOff x="3627226" y="3402383"/>
            <a:chExt cx="4171618" cy="308613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6D5EBA-86EA-500F-A629-7D50FA51CAE2}"/>
                </a:ext>
              </a:extLst>
            </p:cNvPr>
            <p:cNvSpPr txBox="1"/>
            <p:nvPr/>
          </p:nvSpPr>
          <p:spPr>
            <a:xfrm>
              <a:off x="5330798" y="3480405"/>
              <a:ext cx="201900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P</a:t>
              </a:r>
              <a:endParaRPr lang="en-US" sz="800" b="1" dirty="0">
                <a:latin typeface="+mj-lt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08ABEB9-7F32-C33D-430A-6FB6C00EAAE2}"/>
                </a:ext>
              </a:extLst>
            </p:cNvPr>
            <p:cNvGrpSpPr/>
            <p:nvPr/>
          </p:nvGrpSpPr>
          <p:grpSpPr>
            <a:xfrm>
              <a:off x="3627226" y="3402383"/>
              <a:ext cx="4171618" cy="3086130"/>
              <a:chOff x="3627226" y="3402383"/>
              <a:chExt cx="4171618" cy="308613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DFDD51D-6FDC-7294-FBE1-63CA726FA614}"/>
                  </a:ext>
                </a:extLst>
              </p:cNvPr>
              <p:cNvGrpSpPr/>
              <p:nvPr/>
            </p:nvGrpSpPr>
            <p:grpSpPr>
              <a:xfrm>
                <a:off x="4556882" y="3512559"/>
                <a:ext cx="648929" cy="612496"/>
                <a:chOff x="3060433" y="3916342"/>
                <a:chExt cx="648929" cy="612496"/>
              </a:xfrm>
            </p:grpSpPr>
            <p:sp>
              <p:nvSpPr>
                <p:cNvPr id="54" name="Cube 53">
                  <a:extLst>
                    <a:ext uri="{FF2B5EF4-FFF2-40B4-BE49-F238E27FC236}">
                      <a16:creationId xmlns:a16="http://schemas.microsoft.com/office/drawing/2014/main" id="{2693CF9D-C84F-CA6B-EC1C-32F7E8B72230}"/>
                    </a:ext>
                  </a:extLst>
                </p:cNvPr>
                <p:cNvSpPr/>
                <p:nvPr/>
              </p:nvSpPr>
              <p:spPr>
                <a:xfrm>
                  <a:off x="3060433" y="3916342"/>
                  <a:ext cx="648929" cy="612496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65FD58-FB81-F86B-D53E-3F135A61F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6083" y="3916342"/>
                  <a:ext cx="338138" cy="148603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A63781-594D-C1DF-1825-85ACD00DC3A3}"/>
                  </a:ext>
                </a:extLst>
              </p:cNvPr>
              <p:cNvSpPr txBox="1"/>
              <p:nvPr/>
            </p:nvSpPr>
            <p:spPr>
              <a:xfrm>
                <a:off x="3627226" y="3494026"/>
                <a:ext cx="950711" cy="415498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b="1" dirty="0">
                    <a:latin typeface="+mj-lt"/>
                  </a:rPr>
                  <a:t>50:50 beam splitter</a:t>
                </a:r>
                <a:endParaRPr lang="en-US" sz="800" b="1" dirty="0">
                  <a:latin typeface="+mj-l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7E9B0A-DA64-980E-A062-53EBE95EA126}"/>
                  </a:ext>
                </a:extLst>
              </p:cNvPr>
              <p:cNvSpPr/>
              <p:nvPr/>
            </p:nvSpPr>
            <p:spPr>
              <a:xfrm rot="18752133" flipV="1">
                <a:off x="2280820" y="4916038"/>
                <a:ext cx="3086130" cy="58820"/>
              </a:xfrm>
              <a:prstGeom prst="rect">
                <a:avLst/>
              </a:prstGeom>
              <a:solidFill>
                <a:srgbClr val="FF00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1CC076-2FD1-119F-F1A7-0D70A11CC822}"/>
                  </a:ext>
                </a:extLst>
              </p:cNvPr>
              <p:cNvSpPr/>
              <p:nvPr/>
            </p:nvSpPr>
            <p:spPr>
              <a:xfrm rot="11078390" flipV="1">
                <a:off x="5104921" y="3902302"/>
                <a:ext cx="2693923" cy="45719"/>
              </a:xfrm>
              <a:prstGeom prst="rect">
                <a:avLst/>
              </a:prstGeom>
              <a:solidFill>
                <a:srgbClr val="FF00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D5846E5-739A-0A89-4E8D-2E08A8906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241" y="4147742"/>
                <a:ext cx="0" cy="24817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0822D9-5EDA-ACD6-3B81-E5D328097F8C}"/>
                  </a:ext>
                </a:extLst>
              </p:cNvPr>
              <p:cNvSpPr txBox="1"/>
              <p:nvPr/>
            </p:nvSpPr>
            <p:spPr>
              <a:xfrm>
                <a:off x="4199616" y="4017058"/>
                <a:ext cx="201900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P</a:t>
                </a:r>
                <a:endParaRPr lang="en-US" sz="800" b="1" dirty="0">
                  <a:latin typeface="+mj-lt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71EF974-90F9-1F15-B338-EB3391525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45" y="4492804"/>
                <a:ext cx="283723" cy="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7409AE-88CF-6E7F-BA22-F400F031D7E9}"/>
                  </a:ext>
                </a:extLst>
              </p:cNvPr>
              <p:cNvSpPr txBox="1"/>
              <p:nvPr/>
            </p:nvSpPr>
            <p:spPr>
              <a:xfrm>
                <a:off x="3997716" y="4238415"/>
                <a:ext cx="201900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S</a:t>
                </a:r>
                <a:endParaRPr lang="en-US" sz="800" b="1" dirty="0">
                  <a:latin typeface="+mj-lt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0377A64-16E7-8DDA-7057-F20A49039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3520" y="3728027"/>
                <a:ext cx="0" cy="24817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891C17-80ED-C569-6CFA-7859F050D517}"/>
                  </a:ext>
                </a:extLst>
              </p:cNvPr>
              <p:cNvSpPr txBox="1"/>
              <p:nvPr/>
            </p:nvSpPr>
            <p:spPr>
              <a:xfrm>
                <a:off x="5632866" y="3539502"/>
                <a:ext cx="201900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S</a:t>
                </a:r>
                <a:endParaRPr lang="en-US" sz="800" b="1" dirty="0">
                  <a:latin typeface="+mj-lt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BA4118-2CA0-F523-BBFE-437AC3EF04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3469" y="3788974"/>
                <a:ext cx="170571" cy="17704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1F054-3757-20D2-6953-BF4DF9BA48EB}"/>
              </a:ext>
            </a:extLst>
          </p:cNvPr>
          <p:cNvGrpSpPr/>
          <p:nvPr/>
        </p:nvGrpSpPr>
        <p:grpSpPr>
          <a:xfrm>
            <a:off x="6215404" y="1619426"/>
            <a:ext cx="2773716" cy="848442"/>
            <a:chOff x="6215404" y="1619426"/>
            <a:chExt cx="2773716" cy="84844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628335-382E-6B74-B93F-2695DDC69EA7}"/>
                </a:ext>
              </a:extLst>
            </p:cNvPr>
            <p:cNvSpPr txBox="1"/>
            <p:nvPr/>
          </p:nvSpPr>
          <p:spPr>
            <a:xfrm>
              <a:off x="8236045" y="1873342"/>
              <a:ext cx="753075" cy="415498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Corner cube</a:t>
              </a:r>
              <a:endParaRPr lang="en-US" sz="800" b="1" dirty="0">
                <a:latin typeface="+mj-lt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EA217E7-CD7A-E3DE-ECAC-1F2B5A872C49}"/>
                </a:ext>
              </a:extLst>
            </p:cNvPr>
            <p:cNvGrpSpPr/>
            <p:nvPr/>
          </p:nvGrpSpPr>
          <p:grpSpPr>
            <a:xfrm>
              <a:off x="6215404" y="1619426"/>
              <a:ext cx="2134473" cy="848442"/>
              <a:chOff x="6215404" y="1619426"/>
              <a:chExt cx="2134473" cy="84844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C4E0C37-7468-D254-D3AC-21E85B5C24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2516" y="1895009"/>
                <a:ext cx="0" cy="2062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5C03106-FF86-4C62-5B03-F6B3003BD1EC}"/>
                  </a:ext>
                </a:extLst>
              </p:cNvPr>
              <p:cNvSpPr/>
              <p:nvPr/>
            </p:nvSpPr>
            <p:spPr>
              <a:xfrm>
                <a:off x="6375249" y="1997158"/>
                <a:ext cx="1782387" cy="45719"/>
              </a:xfrm>
              <a:prstGeom prst="rect">
                <a:avLst/>
              </a:prstGeom>
              <a:solidFill>
                <a:srgbClr val="FF00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978F020-606A-F0C2-BCC8-0E7EB0479383}"/>
                  </a:ext>
                </a:extLst>
              </p:cNvPr>
              <p:cNvGrpSpPr/>
              <p:nvPr/>
            </p:nvGrpSpPr>
            <p:grpSpPr>
              <a:xfrm>
                <a:off x="8077511" y="1924004"/>
                <a:ext cx="272366" cy="333732"/>
                <a:chOff x="10527116" y="2736233"/>
                <a:chExt cx="272366" cy="333732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71E09AD-60FB-1451-EA10-3EA708847D99}"/>
                    </a:ext>
                  </a:extLst>
                </p:cNvPr>
                <p:cNvSpPr/>
                <p:nvPr/>
              </p:nvSpPr>
              <p:spPr>
                <a:xfrm>
                  <a:off x="10527116" y="2740309"/>
                  <a:ext cx="83400" cy="326892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Arc 72">
                  <a:extLst>
                    <a:ext uri="{FF2B5EF4-FFF2-40B4-BE49-F238E27FC236}">
                      <a16:creationId xmlns:a16="http://schemas.microsoft.com/office/drawing/2014/main" id="{8E934732-4AE3-2BD4-DE49-B98B065FB543}"/>
                    </a:ext>
                  </a:extLst>
                </p:cNvPr>
                <p:cNvSpPr/>
                <p:nvPr/>
              </p:nvSpPr>
              <p:spPr>
                <a:xfrm flipH="1">
                  <a:off x="10674213" y="2736233"/>
                  <a:ext cx="91835" cy="324207"/>
                </a:xfrm>
                <a:prstGeom prst="arc">
                  <a:avLst>
                    <a:gd name="adj1" fmla="val 16906906"/>
                    <a:gd name="adj2" fmla="val 4699430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2B7D3BD-1702-3B2A-D8E5-437D3C0993B3}"/>
                    </a:ext>
                  </a:extLst>
                </p:cNvPr>
                <p:cNvCxnSpPr>
                  <a:cxnSpLocks/>
                  <a:stCxn id="72" idx="0"/>
                </p:cNvCxnSpPr>
                <p:nvPr/>
              </p:nvCxnSpPr>
              <p:spPr>
                <a:xfrm>
                  <a:off x="10568816" y="2740309"/>
                  <a:ext cx="75134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41B0C0CC-19C9-1393-F252-4FE7AC0CAC7F}"/>
                    </a:ext>
                  </a:extLst>
                </p:cNvPr>
                <p:cNvCxnSpPr>
                  <a:cxnSpLocks/>
                  <a:stCxn id="72" idx="4"/>
                </p:cNvCxnSpPr>
                <p:nvPr/>
              </p:nvCxnSpPr>
              <p:spPr>
                <a:xfrm>
                  <a:off x="10568816" y="3067201"/>
                  <a:ext cx="68448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3B35B04-A7F7-E5FF-71BC-FB70E96A2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2396" y="2764979"/>
                  <a:ext cx="107086" cy="1333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6385D9DB-35E0-2274-3553-9193A145F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2396" y="2898336"/>
                  <a:ext cx="107086" cy="1309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6BEC216F-FA8C-236B-F1EA-35DC3A0CC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43010" y="2740440"/>
                  <a:ext cx="51779" cy="2623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BE9662A-02D0-C157-D8D7-0243633372BB}"/>
                    </a:ext>
                  </a:extLst>
                </p:cNvPr>
                <p:cNvCxnSpPr>
                  <a:cxnSpLocks/>
                  <a:endCxn id="73" idx="2"/>
                </p:cNvCxnSpPr>
                <p:nvPr/>
              </p:nvCxnSpPr>
              <p:spPr>
                <a:xfrm flipV="1">
                  <a:off x="10637264" y="3029293"/>
                  <a:ext cx="55804" cy="406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31C6013-C097-6A13-2D75-7DE18F44A74C}"/>
                  </a:ext>
                </a:extLst>
              </p:cNvPr>
              <p:cNvSpPr/>
              <p:nvPr/>
            </p:nvSpPr>
            <p:spPr>
              <a:xfrm flipH="1">
                <a:off x="7386756" y="1889553"/>
                <a:ext cx="193670" cy="40394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64D643-3F39-BA1B-CB2B-0FE8C0F5606F}"/>
                  </a:ext>
                </a:extLst>
              </p:cNvPr>
              <p:cNvSpPr txBox="1"/>
              <p:nvPr/>
            </p:nvSpPr>
            <p:spPr>
              <a:xfrm>
                <a:off x="7346939" y="1619426"/>
                <a:ext cx="491475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QWP</a:t>
                </a:r>
                <a:endParaRPr lang="en-US" sz="800" b="1" dirty="0">
                  <a:latin typeface="+mj-lt"/>
                </a:endParaRPr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20DF219C-0CB3-9AAC-8B23-289C3E11CF63}"/>
                  </a:ext>
                </a:extLst>
              </p:cNvPr>
              <p:cNvSpPr/>
              <p:nvPr/>
            </p:nvSpPr>
            <p:spPr>
              <a:xfrm flipH="1">
                <a:off x="7800608" y="2119753"/>
                <a:ext cx="157541" cy="159979"/>
              </a:xfrm>
              <a:prstGeom prst="arc">
                <a:avLst>
                  <a:gd name="adj1" fmla="val 10262529"/>
                  <a:gd name="adj2" fmla="val 8319082"/>
                </a:avLst>
              </a:prstGeom>
              <a:ln w="127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0BCBCDD2-F7F4-7C95-CEB4-477CFD428102}"/>
                  </a:ext>
                </a:extLst>
              </p:cNvPr>
              <p:cNvSpPr/>
              <p:nvPr/>
            </p:nvSpPr>
            <p:spPr>
              <a:xfrm>
                <a:off x="7794793" y="1889381"/>
                <a:ext cx="167562" cy="169535"/>
              </a:xfrm>
              <a:prstGeom prst="arc">
                <a:avLst>
                  <a:gd name="adj1" fmla="val 10002953"/>
                  <a:gd name="adj2" fmla="val 8319082"/>
                </a:avLst>
              </a:prstGeom>
              <a:ln w="127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E8CFB98-95FB-E8DC-1D9D-E50F5EF9A2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6214" y="2004333"/>
                <a:ext cx="198791" cy="33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C8916EA-45ED-D13E-6BB4-85434EFE0C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6996" y="2191077"/>
                <a:ext cx="17053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96FA30E-CE19-B1C6-B6FD-51B884ADB836}"/>
                  </a:ext>
                </a:extLst>
              </p:cNvPr>
              <p:cNvSpPr txBox="1"/>
              <p:nvPr/>
            </p:nvSpPr>
            <p:spPr>
              <a:xfrm>
                <a:off x="6869936" y="2213952"/>
                <a:ext cx="201900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S</a:t>
                </a:r>
                <a:endParaRPr lang="en-US" sz="800" b="1" dirty="0">
                  <a:latin typeface="+mj-lt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0AFA00-A529-54C9-67EA-C5470362A718}"/>
                  </a:ext>
                </a:extLst>
              </p:cNvPr>
              <p:cNvSpPr txBox="1"/>
              <p:nvPr/>
            </p:nvSpPr>
            <p:spPr>
              <a:xfrm>
                <a:off x="6975861" y="1681086"/>
                <a:ext cx="201900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P</a:t>
                </a:r>
                <a:endParaRPr lang="en-US" sz="800" b="1" dirty="0">
                  <a:latin typeface="+mj-lt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C573F52-2386-5DFA-7B5D-E68A1161BB25}"/>
                  </a:ext>
                </a:extLst>
              </p:cNvPr>
              <p:cNvSpPr/>
              <p:nvPr/>
            </p:nvSpPr>
            <p:spPr>
              <a:xfrm>
                <a:off x="6215404" y="2173868"/>
                <a:ext cx="1941452" cy="45719"/>
              </a:xfrm>
              <a:prstGeom prst="rect">
                <a:avLst/>
              </a:prstGeom>
              <a:solidFill>
                <a:srgbClr val="FF00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8B6FBEBB-1B38-3B4D-1C95-730071F196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9379" y="2103778"/>
                <a:ext cx="170571" cy="17704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8EF859-23F5-DC71-0A5C-3151DDDA62D7}"/>
              </a:ext>
            </a:extLst>
          </p:cNvPr>
          <p:cNvGrpSpPr/>
          <p:nvPr/>
        </p:nvGrpSpPr>
        <p:grpSpPr>
          <a:xfrm rot="219929">
            <a:off x="5978120" y="3296835"/>
            <a:ext cx="2819997" cy="1387525"/>
            <a:chOff x="5971547" y="3283743"/>
            <a:chExt cx="2819997" cy="138752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43BCC7-1F39-E29F-A9D9-8947249740B5}"/>
                </a:ext>
              </a:extLst>
            </p:cNvPr>
            <p:cNvGrpSpPr/>
            <p:nvPr/>
          </p:nvGrpSpPr>
          <p:grpSpPr>
            <a:xfrm>
              <a:off x="5971547" y="3283743"/>
              <a:ext cx="2819997" cy="1387525"/>
              <a:chOff x="5971547" y="3283743"/>
              <a:chExt cx="2819997" cy="138752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2D85965-DBDE-BE1F-F93C-E8C973865D88}"/>
                  </a:ext>
                </a:extLst>
              </p:cNvPr>
              <p:cNvSpPr/>
              <p:nvPr/>
            </p:nvSpPr>
            <p:spPr>
              <a:xfrm rot="21380071" flipH="1">
                <a:off x="6029144" y="3688955"/>
                <a:ext cx="316710" cy="51750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F48F10D-E7EA-FAC4-92FF-50B5AD88EE2E}"/>
                  </a:ext>
                </a:extLst>
              </p:cNvPr>
              <p:cNvSpPr/>
              <p:nvPr/>
            </p:nvSpPr>
            <p:spPr>
              <a:xfrm rot="21380071" flipH="1">
                <a:off x="7240528" y="3769495"/>
                <a:ext cx="323307" cy="51750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37EC99A-872B-4F68-A741-20D00EEB1DCA}"/>
                  </a:ext>
                </a:extLst>
              </p:cNvPr>
              <p:cNvSpPr txBox="1"/>
              <p:nvPr/>
            </p:nvSpPr>
            <p:spPr>
              <a:xfrm rot="52897">
                <a:off x="6151645" y="3283743"/>
                <a:ext cx="1504630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CP2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D15B856-51FB-44FB-76C1-AB41044DDF7B}"/>
                  </a:ext>
                </a:extLst>
              </p:cNvPr>
              <p:cNvSpPr txBox="1"/>
              <p:nvPr/>
            </p:nvSpPr>
            <p:spPr>
              <a:xfrm rot="21380071">
                <a:off x="5971547" y="4198035"/>
                <a:ext cx="491475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QWP</a:t>
                </a:r>
                <a:endParaRPr lang="en-US" sz="800" b="1" dirty="0">
                  <a:latin typeface="+mj-lt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944A846-BB95-8836-CE80-7854A7C2886E}"/>
                  </a:ext>
                </a:extLst>
              </p:cNvPr>
              <p:cNvSpPr txBox="1"/>
              <p:nvPr/>
            </p:nvSpPr>
            <p:spPr>
              <a:xfrm rot="21380071">
                <a:off x="7009254" y="4255770"/>
                <a:ext cx="724326" cy="415498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+mj-lt"/>
                  </a:rPr>
                  <a:t>Linear Polarizer</a:t>
                </a:r>
                <a:endParaRPr lang="en-US" sz="800" b="1" dirty="0">
                  <a:latin typeface="+mj-lt"/>
                </a:endParaRPr>
              </a:p>
            </p:txBody>
          </p:sp>
          <p:sp>
            <p:nvSpPr>
              <p:cNvPr id="99" name="Left Brace 98">
                <a:extLst>
                  <a:ext uri="{FF2B5EF4-FFF2-40B4-BE49-F238E27FC236}">
                    <a16:creationId xmlns:a16="http://schemas.microsoft.com/office/drawing/2014/main" id="{03A493BD-2362-CD0B-CC58-E3B974F3F5B0}"/>
                  </a:ext>
                </a:extLst>
              </p:cNvPr>
              <p:cNvSpPr/>
              <p:nvPr/>
            </p:nvSpPr>
            <p:spPr>
              <a:xfrm rot="16471188" flipH="1">
                <a:off x="6766438" y="2919630"/>
                <a:ext cx="133875" cy="1344730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5F628C-BDD1-2E0A-F3C4-565B5D9AD2DC}"/>
                  </a:ext>
                </a:extLst>
              </p:cNvPr>
              <p:cNvSpPr txBox="1"/>
              <p:nvPr/>
            </p:nvSpPr>
            <p:spPr>
              <a:xfrm rot="21380071">
                <a:off x="7631070" y="3838025"/>
                <a:ext cx="1160474" cy="25391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accent2"/>
                    </a:solidFill>
                    <a:latin typeface="+mj-lt"/>
                  </a:rPr>
                  <a:t>Photodiode 2</a:t>
                </a:r>
                <a:endParaRPr lang="en-US" sz="8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B853258-8CCF-9EC9-A5A4-141B11F43468}"/>
                </a:ext>
              </a:extLst>
            </p:cNvPr>
            <p:cNvGrpSpPr/>
            <p:nvPr/>
          </p:nvGrpSpPr>
          <p:grpSpPr>
            <a:xfrm rot="19085498" flipH="1">
              <a:off x="6375823" y="3474546"/>
              <a:ext cx="915566" cy="1032725"/>
              <a:chOff x="6635766" y="5221648"/>
              <a:chExt cx="962512" cy="1037387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2CB4CAB-99A8-C913-D293-08BC23100D2C}"/>
                  </a:ext>
                </a:extLst>
              </p:cNvPr>
              <p:cNvSpPr/>
              <p:nvPr/>
            </p:nvSpPr>
            <p:spPr>
              <a:xfrm>
                <a:off x="6635766" y="5758380"/>
                <a:ext cx="488080" cy="500655"/>
              </a:xfrm>
              <a:prstGeom prst="arc">
                <a:avLst>
                  <a:gd name="adj1" fmla="val 7647072"/>
                  <a:gd name="adj2" fmla="val 1166008"/>
                </a:avLst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DA8E461-3CBE-8242-FB0B-9676B7603758}"/>
                  </a:ext>
                </a:extLst>
              </p:cNvPr>
              <p:cNvSpPr/>
              <p:nvPr/>
            </p:nvSpPr>
            <p:spPr>
              <a:xfrm>
                <a:off x="7002998" y="5357360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4D36868-75F7-0C07-D0F5-B7D88563FD1D}"/>
                  </a:ext>
                </a:extLst>
              </p:cNvPr>
              <p:cNvSpPr/>
              <p:nvPr/>
            </p:nvSpPr>
            <p:spPr>
              <a:xfrm>
                <a:off x="6864785" y="5482524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158011D-F76F-803F-FFAF-D7694009F78A}"/>
                  </a:ext>
                </a:extLst>
              </p:cNvPr>
              <p:cNvSpPr/>
              <p:nvPr/>
            </p:nvSpPr>
            <p:spPr>
              <a:xfrm>
                <a:off x="6744871" y="5615177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60071754-2A0C-54FF-CD86-BDCAB7DBD649}"/>
                  </a:ext>
                </a:extLst>
              </p:cNvPr>
              <p:cNvSpPr/>
              <p:nvPr/>
            </p:nvSpPr>
            <p:spPr>
              <a:xfrm>
                <a:off x="7140790" y="5221648"/>
                <a:ext cx="457488" cy="500654"/>
              </a:xfrm>
              <a:prstGeom prst="arc">
                <a:avLst>
                  <a:gd name="adj1" fmla="val 4086799"/>
                  <a:gd name="adj2" fmla="val 21386765"/>
                </a:avLst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F3F5B39-CF76-B5B8-7109-B3F070184AB6}"/>
                </a:ext>
              </a:extLst>
            </p:cNvPr>
            <p:cNvGrpSpPr/>
            <p:nvPr/>
          </p:nvGrpSpPr>
          <p:grpSpPr>
            <a:xfrm rot="19085498" flipH="1">
              <a:off x="6295743" y="3476062"/>
              <a:ext cx="915566" cy="1032725"/>
              <a:chOff x="6635766" y="5221648"/>
              <a:chExt cx="962512" cy="1037387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6348D785-12B7-039D-2434-1DD9F90E957C}"/>
                  </a:ext>
                </a:extLst>
              </p:cNvPr>
              <p:cNvSpPr/>
              <p:nvPr/>
            </p:nvSpPr>
            <p:spPr>
              <a:xfrm>
                <a:off x="6635766" y="5758380"/>
                <a:ext cx="488080" cy="500655"/>
              </a:xfrm>
              <a:prstGeom prst="arc">
                <a:avLst>
                  <a:gd name="adj1" fmla="val 7647072"/>
                  <a:gd name="adj2" fmla="val 1166008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A1CAC02-8BF8-F498-5C0D-23C8BF1578E4}"/>
                  </a:ext>
                </a:extLst>
              </p:cNvPr>
              <p:cNvSpPr/>
              <p:nvPr/>
            </p:nvSpPr>
            <p:spPr>
              <a:xfrm>
                <a:off x="7002998" y="5357360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764A8C3-9CBF-1214-CAE1-EE4707FF0805}"/>
                  </a:ext>
                </a:extLst>
              </p:cNvPr>
              <p:cNvSpPr/>
              <p:nvPr/>
            </p:nvSpPr>
            <p:spPr>
              <a:xfrm>
                <a:off x="6864785" y="5482524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2A24EFB-E3CA-A69F-4465-BFE3110F34DF}"/>
                  </a:ext>
                </a:extLst>
              </p:cNvPr>
              <p:cNvSpPr/>
              <p:nvPr/>
            </p:nvSpPr>
            <p:spPr>
              <a:xfrm>
                <a:off x="6744871" y="5615177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BFCA879D-FEAC-EEEE-82BF-EA882627DA20}"/>
                  </a:ext>
                </a:extLst>
              </p:cNvPr>
              <p:cNvSpPr/>
              <p:nvPr/>
            </p:nvSpPr>
            <p:spPr>
              <a:xfrm>
                <a:off x="7140790" y="5221648"/>
                <a:ext cx="457488" cy="500654"/>
              </a:xfrm>
              <a:prstGeom prst="arc">
                <a:avLst>
                  <a:gd name="adj1" fmla="val 4086799"/>
                  <a:gd name="adj2" fmla="val 21386765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DD72EBA-A77E-6F39-219B-EA64E24B4282}"/>
              </a:ext>
            </a:extLst>
          </p:cNvPr>
          <p:cNvGrpSpPr/>
          <p:nvPr/>
        </p:nvGrpSpPr>
        <p:grpSpPr>
          <a:xfrm>
            <a:off x="2114399" y="4163769"/>
            <a:ext cx="3597718" cy="2173246"/>
            <a:chOff x="2114399" y="4163769"/>
            <a:chExt cx="3597718" cy="217324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894A690-1C23-7E34-00AB-B416EC20CC0D}"/>
                </a:ext>
              </a:extLst>
            </p:cNvPr>
            <p:cNvSpPr txBox="1"/>
            <p:nvPr/>
          </p:nvSpPr>
          <p:spPr>
            <a:xfrm>
              <a:off x="4121519" y="4891088"/>
              <a:ext cx="491475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QWP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6558BE-16D1-5C38-A13B-8317883F5089}"/>
                </a:ext>
              </a:extLst>
            </p:cNvPr>
            <p:cNvSpPr/>
            <p:nvPr/>
          </p:nvSpPr>
          <p:spPr>
            <a:xfrm flipH="1">
              <a:off x="3685746" y="4561639"/>
              <a:ext cx="499449" cy="51750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1553340-DF9A-30CB-DC0A-E8245C51DA72}"/>
                </a:ext>
              </a:extLst>
            </p:cNvPr>
            <p:cNvSpPr/>
            <p:nvPr/>
          </p:nvSpPr>
          <p:spPr>
            <a:xfrm flipH="1">
              <a:off x="2897048" y="5399027"/>
              <a:ext cx="556871" cy="55542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54DF16E-9621-E751-4B75-5F307CF91DCA}"/>
                </a:ext>
              </a:extLst>
            </p:cNvPr>
            <p:cNvSpPr txBox="1"/>
            <p:nvPr/>
          </p:nvSpPr>
          <p:spPr>
            <a:xfrm>
              <a:off x="3359237" y="5754792"/>
              <a:ext cx="724326" cy="415498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Linear Polarizer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5A0B92-958F-F967-22CA-DCEF5C87942D}"/>
                </a:ext>
              </a:extLst>
            </p:cNvPr>
            <p:cNvSpPr txBox="1"/>
            <p:nvPr/>
          </p:nvSpPr>
          <p:spPr>
            <a:xfrm rot="18744942">
              <a:off x="2301010" y="4773596"/>
              <a:ext cx="1473570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Circular Polarizer, CP1</a:t>
              </a:r>
            </a:p>
          </p:txBody>
        </p:sp>
        <p:sp>
          <p:nvSpPr>
            <p:cNvPr id="107" name="Left Brace 106">
              <a:extLst>
                <a:ext uri="{FF2B5EF4-FFF2-40B4-BE49-F238E27FC236}">
                  <a16:creationId xmlns:a16="http://schemas.microsoft.com/office/drawing/2014/main" id="{7DC93B2C-8A82-A385-5AA9-7D44AE680CF5}"/>
                </a:ext>
              </a:extLst>
            </p:cNvPr>
            <p:cNvSpPr/>
            <p:nvPr/>
          </p:nvSpPr>
          <p:spPr>
            <a:xfrm rot="2519683">
              <a:off x="3143459" y="4341110"/>
              <a:ext cx="95794" cy="134473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5E3BE79-3F1C-219D-28C5-CE740D041FA6}"/>
                </a:ext>
              </a:extLst>
            </p:cNvPr>
            <p:cNvSpPr txBox="1"/>
            <p:nvPr/>
          </p:nvSpPr>
          <p:spPr>
            <a:xfrm>
              <a:off x="2114399" y="6083099"/>
              <a:ext cx="1160474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22B3FC"/>
                  </a:solidFill>
                  <a:latin typeface="+mj-lt"/>
                </a:rPr>
                <a:t>Photodiode 1</a:t>
              </a:r>
              <a:endParaRPr lang="en-US" sz="800" b="1" dirty="0">
                <a:solidFill>
                  <a:srgbClr val="22B3FC"/>
                </a:solidFill>
                <a:latin typeface="+mj-lt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486AAC4-6D53-4356-CA84-865CC46773CA}"/>
                </a:ext>
              </a:extLst>
            </p:cNvPr>
            <p:cNvGrpSpPr/>
            <p:nvPr/>
          </p:nvGrpSpPr>
          <p:grpSpPr>
            <a:xfrm>
              <a:off x="3174415" y="4713688"/>
              <a:ext cx="886233" cy="958923"/>
              <a:chOff x="6635766" y="5221648"/>
              <a:chExt cx="962512" cy="1037387"/>
            </a:xfrm>
          </p:grpSpPr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721F0CAA-4120-3F89-14BC-6E5ED4E71A51}"/>
                  </a:ext>
                </a:extLst>
              </p:cNvPr>
              <p:cNvSpPr/>
              <p:nvPr/>
            </p:nvSpPr>
            <p:spPr>
              <a:xfrm>
                <a:off x="6635766" y="5758380"/>
                <a:ext cx="488080" cy="500655"/>
              </a:xfrm>
              <a:prstGeom prst="arc">
                <a:avLst>
                  <a:gd name="adj1" fmla="val 7647072"/>
                  <a:gd name="adj2" fmla="val 1166008"/>
                </a:avLst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81DB27E-0C9F-0249-0DDF-AF259221D6ED}"/>
                  </a:ext>
                </a:extLst>
              </p:cNvPr>
              <p:cNvSpPr/>
              <p:nvPr/>
            </p:nvSpPr>
            <p:spPr>
              <a:xfrm>
                <a:off x="7002998" y="5357360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C9922F6-90F6-9425-7FA3-73684649429C}"/>
                  </a:ext>
                </a:extLst>
              </p:cNvPr>
              <p:cNvSpPr/>
              <p:nvPr/>
            </p:nvSpPr>
            <p:spPr>
              <a:xfrm>
                <a:off x="6864785" y="5482524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7ADB833-9A2F-E2A3-E404-1270314B84F6}"/>
                  </a:ext>
                </a:extLst>
              </p:cNvPr>
              <p:cNvSpPr/>
              <p:nvPr/>
            </p:nvSpPr>
            <p:spPr>
              <a:xfrm>
                <a:off x="6744871" y="5615177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C865FB97-50E6-CCD9-D5B8-3177C2986E93}"/>
                  </a:ext>
                </a:extLst>
              </p:cNvPr>
              <p:cNvSpPr/>
              <p:nvPr/>
            </p:nvSpPr>
            <p:spPr>
              <a:xfrm>
                <a:off x="7140790" y="5221648"/>
                <a:ext cx="457488" cy="500654"/>
              </a:xfrm>
              <a:prstGeom prst="arc">
                <a:avLst>
                  <a:gd name="adj1" fmla="val 4086799"/>
                  <a:gd name="adj2" fmla="val 21386765"/>
                </a:avLst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F66D73E-7912-8121-B176-D56F334F0330}"/>
                </a:ext>
              </a:extLst>
            </p:cNvPr>
            <p:cNvGrpSpPr/>
            <p:nvPr/>
          </p:nvGrpSpPr>
          <p:grpSpPr>
            <a:xfrm>
              <a:off x="3203913" y="4738354"/>
              <a:ext cx="886233" cy="958923"/>
              <a:chOff x="6635766" y="5221648"/>
              <a:chExt cx="962512" cy="1037387"/>
            </a:xfrm>
          </p:grpSpPr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53F2301-70EA-E49A-02C6-E86660992B76}"/>
                  </a:ext>
                </a:extLst>
              </p:cNvPr>
              <p:cNvSpPr/>
              <p:nvPr/>
            </p:nvSpPr>
            <p:spPr>
              <a:xfrm>
                <a:off x="6635766" y="5758380"/>
                <a:ext cx="488080" cy="500655"/>
              </a:xfrm>
              <a:prstGeom prst="arc">
                <a:avLst>
                  <a:gd name="adj1" fmla="val 7647072"/>
                  <a:gd name="adj2" fmla="val 1166008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1934F70-8781-EE81-7CDD-5B6EF867EBCF}"/>
                  </a:ext>
                </a:extLst>
              </p:cNvPr>
              <p:cNvSpPr/>
              <p:nvPr/>
            </p:nvSpPr>
            <p:spPr>
              <a:xfrm>
                <a:off x="7002998" y="5357360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C9F4603-F3E7-378C-6CAF-494B6DE37EB9}"/>
                  </a:ext>
                </a:extLst>
              </p:cNvPr>
              <p:cNvSpPr/>
              <p:nvPr/>
            </p:nvSpPr>
            <p:spPr>
              <a:xfrm>
                <a:off x="6864785" y="5482524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39C9E82-FB5F-9C14-0AA4-A7C418C762A9}"/>
                  </a:ext>
                </a:extLst>
              </p:cNvPr>
              <p:cNvSpPr/>
              <p:nvPr/>
            </p:nvSpPr>
            <p:spPr>
              <a:xfrm>
                <a:off x="6744871" y="5615177"/>
                <a:ext cx="488080" cy="50065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6E727384-2298-5614-3A66-C0763307B51D}"/>
                  </a:ext>
                </a:extLst>
              </p:cNvPr>
              <p:cNvSpPr/>
              <p:nvPr/>
            </p:nvSpPr>
            <p:spPr>
              <a:xfrm>
                <a:off x="7140790" y="5221648"/>
                <a:ext cx="457488" cy="500654"/>
              </a:xfrm>
              <a:prstGeom prst="arc">
                <a:avLst>
                  <a:gd name="adj1" fmla="val 4086799"/>
                  <a:gd name="adj2" fmla="val 21386765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4D0C54D-1783-9657-DBC8-15C1A2E3C0EA}"/>
                </a:ext>
              </a:extLst>
            </p:cNvPr>
            <p:cNvSpPr txBox="1"/>
            <p:nvPr/>
          </p:nvSpPr>
          <p:spPr>
            <a:xfrm>
              <a:off x="3813876" y="5428896"/>
              <a:ext cx="189824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+mj-lt"/>
                </a:rPr>
                <a:t>Circularized beams interfere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E7EEF20-BDFA-FD65-09CD-375F0B023813}"/>
              </a:ext>
            </a:extLst>
          </p:cNvPr>
          <p:cNvGrpSpPr/>
          <p:nvPr/>
        </p:nvGrpSpPr>
        <p:grpSpPr>
          <a:xfrm>
            <a:off x="6470284" y="249271"/>
            <a:ext cx="1900988" cy="2227330"/>
            <a:chOff x="6470284" y="249271"/>
            <a:chExt cx="1900988" cy="222733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AD7DB65-A210-EB45-163C-A20A612EAFF9}"/>
                </a:ext>
              </a:extLst>
            </p:cNvPr>
            <p:cNvSpPr/>
            <p:nvPr/>
          </p:nvSpPr>
          <p:spPr>
            <a:xfrm rot="18669530" flipV="1">
              <a:off x="6152730" y="1096852"/>
              <a:ext cx="1669459" cy="45719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FB8635B-7CF9-4212-55D3-E54F7F0C39C2}"/>
                </a:ext>
              </a:extLst>
            </p:cNvPr>
            <p:cNvCxnSpPr>
              <a:cxnSpLocks/>
            </p:cNvCxnSpPr>
            <p:nvPr/>
          </p:nvCxnSpPr>
          <p:spPr>
            <a:xfrm>
              <a:off x="6513914" y="1457520"/>
              <a:ext cx="2837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EE4E132-DC42-B71D-35D8-9869C0AAD5B2}"/>
                </a:ext>
              </a:extLst>
            </p:cNvPr>
            <p:cNvGrpSpPr/>
            <p:nvPr/>
          </p:nvGrpSpPr>
          <p:grpSpPr>
            <a:xfrm>
              <a:off x="7414299" y="388670"/>
              <a:ext cx="340233" cy="339100"/>
              <a:chOff x="9557630" y="1089650"/>
              <a:chExt cx="448351" cy="430887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AE6186E-0B2F-EF21-0275-71C95E881EEA}"/>
                  </a:ext>
                </a:extLst>
              </p:cNvPr>
              <p:cNvSpPr/>
              <p:nvPr/>
            </p:nvSpPr>
            <p:spPr>
              <a:xfrm>
                <a:off x="9557630" y="1089650"/>
                <a:ext cx="448351" cy="4308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5246226-8858-6F30-6FE6-E084C4187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1805" y="1089650"/>
                <a:ext cx="0" cy="2298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845FC04-FCBE-27DF-934C-D3AFFC7767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0925" y="1321599"/>
                <a:ext cx="158516" cy="1311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2EACC48-DB2E-BA20-ABC0-75EA7EFEB5F9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 flipH="1" flipV="1">
                <a:off x="9779441" y="1319505"/>
                <a:ext cx="160881" cy="1379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64DD572-5D0B-C451-2CE7-271303B32FF8}"/>
                </a:ext>
              </a:extLst>
            </p:cNvPr>
            <p:cNvSpPr/>
            <p:nvPr/>
          </p:nvSpPr>
          <p:spPr>
            <a:xfrm rot="3828232">
              <a:off x="7478271" y="535963"/>
              <a:ext cx="180792" cy="53216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5C936DE-367C-FACF-77F0-7D4560A460EE}"/>
                </a:ext>
              </a:extLst>
            </p:cNvPr>
            <p:cNvSpPr/>
            <p:nvPr/>
          </p:nvSpPr>
          <p:spPr>
            <a:xfrm rot="20596115">
              <a:off x="7579381" y="587025"/>
              <a:ext cx="124095" cy="45719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7EC96144-DFDA-50F5-A2A1-E9110FB8260F}"/>
                </a:ext>
              </a:extLst>
            </p:cNvPr>
            <p:cNvCxnSpPr>
              <a:cxnSpLocks/>
            </p:cNvCxnSpPr>
            <p:nvPr/>
          </p:nvCxnSpPr>
          <p:spPr>
            <a:xfrm>
              <a:off x="6971027" y="1305815"/>
              <a:ext cx="0" cy="24817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F1CDB93-6598-BCC3-D531-86CABD062AD6}"/>
                </a:ext>
              </a:extLst>
            </p:cNvPr>
            <p:cNvSpPr/>
            <p:nvPr/>
          </p:nvSpPr>
          <p:spPr>
            <a:xfrm>
              <a:off x="6940090" y="952443"/>
              <a:ext cx="340233" cy="339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6D3D52-24E4-3E72-10EE-F38FEBDFEC59}"/>
                </a:ext>
              </a:extLst>
            </p:cNvPr>
            <p:cNvSpPr txBox="1"/>
            <p:nvPr/>
          </p:nvSpPr>
          <p:spPr>
            <a:xfrm>
              <a:off x="7346939" y="1077758"/>
              <a:ext cx="491475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QWP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453E076E-EA7A-D476-7DA9-DD9E201896D9}"/>
                </a:ext>
              </a:extLst>
            </p:cNvPr>
            <p:cNvSpPr/>
            <p:nvPr/>
          </p:nvSpPr>
          <p:spPr>
            <a:xfrm flipH="1">
              <a:off x="7440737" y="720818"/>
              <a:ext cx="157541" cy="159979"/>
            </a:xfrm>
            <a:prstGeom prst="arc">
              <a:avLst>
                <a:gd name="adj1" fmla="val 10262529"/>
                <a:gd name="adj2" fmla="val 8319082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5E54CF00-CF5E-370D-9EFC-7FFDA681EA57}"/>
                </a:ext>
              </a:extLst>
            </p:cNvPr>
            <p:cNvSpPr/>
            <p:nvPr/>
          </p:nvSpPr>
          <p:spPr>
            <a:xfrm>
              <a:off x="7152383" y="742168"/>
              <a:ext cx="167562" cy="169535"/>
            </a:xfrm>
            <a:prstGeom prst="arc">
              <a:avLst>
                <a:gd name="adj1" fmla="val 10002953"/>
                <a:gd name="adj2" fmla="val 8319082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5EEE1F0-032B-D2B8-E609-EF94B1F963BE}"/>
                </a:ext>
              </a:extLst>
            </p:cNvPr>
            <p:cNvSpPr txBox="1"/>
            <p:nvPr/>
          </p:nvSpPr>
          <p:spPr>
            <a:xfrm>
              <a:off x="7618197" y="249271"/>
              <a:ext cx="753075" cy="415498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Corner cube</a:t>
              </a:r>
              <a:endParaRPr lang="en-US" sz="800" b="1" dirty="0">
                <a:latin typeface="+mj-lt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37E99CE-749D-3A8E-0AB7-B0F2DF2DF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2992" y="1201857"/>
              <a:ext cx="140092" cy="1721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5454735-493D-E80A-F4F8-78516E1D59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1798" y="1521218"/>
              <a:ext cx="136260" cy="157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4D7B45A-DCE0-1742-BFBB-C36B24F6D303}"/>
                </a:ext>
              </a:extLst>
            </p:cNvPr>
            <p:cNvSpPr txBox="1"/>
            <p:nvPr/>
          </p:nvSpPr>
          <p:spPr>
            <a:xfrm>
              <a:off x="6470284" y="1196653"/>
              <a:ext cx="201900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S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A579863-6A23-0F6F-8465-4704A065F739}"/>
                </a:ext>
              </a:extLst>
            </p:cNvPr>
            <p:cNvSpPr txBox="1"/>
            <p:nvPr/>
          </p:nvSpPr>
          <p:spPr>
            <a:xfrm>
              <a:off x="7008211" y="1309974"/>
              <a:ext cx="201900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P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0DE0185-759A-4115-3852-11FE038D817D}"/>
                </a:ext>
              </a:extLst>
            </p:cNvPr>
            <p:cNvSpPr/>
            <p:nvPr/>
          </p:nvSpPr>
          <p:spPr>
            <a:xfrm rot="18752133" flipV="1">
              <a:off x="5874730" y="1371853"/>
              <a:ext cx="2158382" cy="51113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C1F1C6C-DBD9-EA32-3B49-A89A93E96FBD}"/>
              </a:ext>
            </a:extLst>
          </p:cNvPr>
          <p:cNvGrpSpPr/>
          <p:nvPr/>
        </p:nvGrpSpPr>
        <p:grpSpPr>
          <a:xfrm>
            <a:off x="5281443" y="1958645"/>
            <a:ext cx="3026870" cy="1764405"/>
            <a:chOff x="5281443" y="1958645"/>
            <a:chExt cx="3026870" cy="176440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23BACB-65E1-BA15-ED5D-D8E70CB8CCF6}"/>
                </a:ext>
              </a:extLst>
            </p:cNvPr>
            <p:cNvSpPr txBox="1"/>
            <p:nvPr/>
          </p:nvSpPr>
          <p:spPr>
            <a:xfrm>
              <a:off x="5761541" y="2635813"/>
              <a:ext cx="25467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+mj-lt"/>
                </a:rPr>
                <a:t>No interference occur here because the reflected waves oscillate in orthogonal planes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6376643-45B3-7BC3-94E9-4D89AE178B3B}"/>
                </a:ext>
              </a:extLst>
            </p:cNvPr>
            <p:cNvCxnSpPr>
              <a:cxnSpLocks/>
            </p:cNvCxnSpPr>
            <p:nvPr/>
          </p:nvCxnSpPr>
          <p:spPr>
            <a:xfrm>
              <a:off x="5761541" y="2555495"/>
              <a:ext cx="0" cy="24817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A150B96-D3DD-18E6-36CA-8C3AF1086666}"/>
                </a:ext>
              </a:extLst>
            </p:cNvPr>
            <p:cNvSpPr txBox="1"/>
            <p:nvPr/>
          </p:nvSpPr>
          <p:spPr>
            <a:xfrm>
              <a:off x="5531916" y="2424811"/>
              <a:ext cx="201900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P</a:t>
              </a:r>
              <a:endParaRPr lang="en-US" sz="800" b="1" dirty="0">
                <a:latin typeface="+mj-lt"/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1F4F80F-3EDE-AC83-84C8-DCB9DA9FDCE8}"/>
                </a:ext>
              </a:extLst>
            </p:cNvPr>
            <p:cNvCxnSpPr>
              <a:cxnSpLocks/>
            </p:cNvCxnSpPr>
            <p:nvPr/>
          </p:nvCxnSpPr>
          <p:spPr>
            <a:xfrm>
              <a:off x="5442345" y="2900557"/>
              <a:ext cx="283723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06C70DF-21A9-1199-7818-3D16E7F2161A}"/>
                </a:ext>
              </a:extLst>
            </p:cNvPr>
            <p:cNvSpPr txBox="1"/>
            <p:nvPr/>
          </p:nvSpPr>
          <p:spPr>
            <a:xfrm>
              <a:off x="5281443" y="2638015"/>
              <a:ext cx="201900" cy="253916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</a:rPr>
                <a:t>S</a:t>
              </a:r>
              <a:endParaRPr lang="en-US" sz="800" b="1" dirty="0">
                <a:latin typeface="+mj-lt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5342B2D-FA5B-9584-014B-95D1B6F00C82}"/>
                </a:ext>
              </a:extLst>
            </p:cNvPr>
            <p:cNvSpPr/>
            <p:nvPr/>
          </p:nvSpPr>
          <p:spPr>
            <a:xfrm rot="18752133" flipV="1">
              <a:off x="4752358" y="2814702"/>
              <a:ext cx="1764405" cy="52292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0734822-766E-3C9D-F4BD-10C9E027D38D}"/>
              </a:ext>
            </a:extLst>
          </p:cNvPr>
          <p:cNvGrpSpPr/>
          <p:nvPr/>
        </p:nvGrpSpPr>
        <p:grpSpPr>
          <a:xfrm>
            <a:off x="7274844" y="4760861"/>
            <a:ext cx="4790641" cy="2114314"/>
            <a:chOff x="7274844" y="4760861"/>
            <a:chExt cx="4790641" cy="211431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DF95FD7-4275-EBDD-E83E-AB3832F915C7}"/>
                </a:ext>
              </a:extLst>
            </p:cNvPr>
            <p:cNvGrpSpPr/>
            <p:nvPr/>
          </p:nvGrpSpPr>
          <p:grpSpPr>
            <a:xfrm>
              <a:off x="7274844" y="4760861"/>
              <a:ext cx="4677440" cy="2114314"/>
              <a:chOff x="7274844" y="4760861"/>
              <a:chExt cx="4677440" cy="2114314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2E0207B-0661-695E-676B-D85F7F7F0637}"/>
                  </a:ext>
                </a:extLst>
              </p:cNvPr>
              <p:cNvGrpSpPr/>
              <p:nvPr/>
            </p:nvGrpSpPr>
            <p:grpSpPr>
              <a:xfrm>
                <a:off x="7335005" y="4760861"/>
                <a:ext cx="4617279" cy="1748759"/>
                <a:chOff x="7335005" y="4760861"/>
                <a:chExt cx="4617279" cy="1748759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BE5625D-6605-D2D9-ED4E-49FCFFFEB040}"/>
                    </a:ext>
                  </a:extLst>
                </p:cNvPr>
                <p:cNvSpPr txBox="1"/>
                <p:nvPr/>
              </p:nvSpPr>
              <p:spPr>
                <a:xfrm>
                  <a:off x="7335005" y="4760861"/>
                  <a:ext cx="4617279" cy="523220"/>
                </a:xfrm>
                <a:prstGeom prst="rect">
                  <a:avLst/>
                </a:prstGeom>
                <a:solidFill>
                  <a:schemeClr val="bg1">
                    <a:alpha val="46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+mj-lt"/>
                    </a:rPr>
                    <a:t>When the rotation angle of the Circular Polarizers differ by 45° and any of the corner cubes move,</a:t>
                  </a:r>
                  <a:endParaRPr lang="en-US" sz="1050" b="1" dirty="0">
                    <a:latin typeface="+mj-lt"/>
                  </a:endParaRPr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EBB19241-5D76-1325-F3F9-B9A7C7135723}"/>
                    </a:ext>
                  </a:extLst>
                </p:cNvPr>
                <p:cNvGrpSpPr/>
                <p:nvPr/>
              </p:nvGrpSpPr>
              <p:grpSpPr>
                <a:xfrm flipH="1">
                  <a:off x="7614107" y="5584600"/>
                  <a:ext cx="2334628" cy="903527"/>
                  <a:chOff x="7698363" y="5600328"/>
                  <a:chExt cx="3333330" cy="903527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72C3AB61-820A-C07B-9466-669F3EEC3A2F}"/>
                      </a:ext>
                    </a:extLst>
                  </p:cNvPr>
                  <p:cNvSpPr/>
                  <p:nvPr/>
                </p:nvSpPr>
                <p:spPr>
                  <a:xfrm>
                    <a:off x="7811691" y="5600328"/>
                    <a:ext cx="3220002" cy="903527"/>
                  </a:xfrm>
                  <a:custGeom>
                    <a:avLst/>
                    <a:gdLst>
                      <a:gd name="connsiteX0" fmla="*/ 0 w 3384550"/>
                      <a:gd name="connsiteY0" fmla="*/ 114310 h 903527"/>
                      <a:gd name="connsiteX1" fmla="*/ 641350 w 3384550"/>
                      <a:gd name="connsiteY1" fmla="*/ 882660 h 903527"/>
                      <a:gd name="connsiteX2" fmla="*/ 1803400 w 3384550"/>
                      <a:gd name="connsiteY2" fmla="*/ 10 h 903527"/>
                      <a:gd name="connsiteX3" fmla="*/ 2990850 w 3384550"/>
                      <a:gd name="connsiteY3" fmla="*/ 863610 h 903527"/>
                      <a:gd name="connsiteX4" fmla="*/ 3384550 w 3384550"/>
                      <a:gd name="connsiteY4" fmla="*/ 679460 h 903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4550" h="903527">
                        <a:moveTo>
                          <a:pt x="0" y="114310"/>
                        </a:moveTo>
                        <a:cubicBezTo>
                          <a:pt x="170391" y="508010"/>
                          <a:pt x="340783" y="901710"/>
                          <a:pt x="641350" y="882660"/>
                        </a:cubicBezTo>
                        <a:cubicBezTo>
                          <a:pt x="941917" y="863610"/>
                          <a:pt x="1411817" y="3185"/>
                          <a:pt x="1803400" y="10"/>
                        </a:cubicBezTo>
                        <a:cubicBezTo>
                          <a:pt x="2194983" y="-3165"/>
                          <a:pt x="2727325" y="750368"/>
                          <a:pt x="2990850" y="863610"/>
                        </a:cubicBezTo>
                        <a:cubicBezTo>
                          <a:pt x="3254375" y="976852"/>
                          <a:pt x="3319462" y="828156"/>
                          <a:pt x="3384550" y="679460"/>
                        </a:cubicBezTo>
                      </a:path>
                    </a:pathLst>
                  </a:custGeom>
                  <a:noFill/>
                  <a:ln>
                    <a:solidFill>
                      <a:srgbClr val="22B3F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90E2D827-5FF2-6434-BE29-1A3F3C5C9F5D}"/>
                      </a:ext>
                    </a:extLst>
                  </p:cNvPr>
                  <p:cNvSpPr/>
                  <p:nvPr/>
                </p:nvSpPr>
                <p:spPr>
                  <a:xfrm>
                    <a:off x="7698363" y="5602502"/>
                    <a:ext cx="3304382" cy="885655"/>
                  </a:xfrm>
                  <a:custGeom>
                    <a:avLst/>
                    <a:gdLst>
                      <a:gd name="connsiteX0" fmla="*/ 0 w 3098800"/>
                      <a:gd name="connsiteY0" fmla="*/ 596904 h 885655"/>
                      <a:gd name="connsiteX1" fmla="*/ 533400 w 3098800"/>
                      <a:gd name="connsiteY1" fmla="*/ 857254 h 885655"/>
                      <a:gd name="connsiteX2" fmla="*/ 1543050 w 3098800"/>
                      <a:gd name="connsiteY2" fmla="*/ 4 h 885655"/>
                      <a:gd name="connsiteX3" fmla="*/ 2590800 w 3098800"/>
                      <a:gd name="connsiteY3" fmla="*/ 869954 h 885655"/>
                      <a:gd name="connsiteX4" fmla="*/ 3098800 w 3098800"/>
                      <a:gd name="connsiteY4" fmla="*/ 539754 h 88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800" h="885655">
                        <a:moveTo>
                          <a:pt x="0" y="596904"/>
                        </a:moveTo>
                        <a:cubicBezTo>
                          <a:pt x="138112" y="776820"/>
                          <a:pt x="276225" y="956737"/>
                          <a:pt x="533400" y="857254"/>
                        </a:cubicBezTo>
                        <a:cubicBezTo>
                          <a:pt x="790575" y="757771"/>
                          <a:pt x="1200150" y="-2113"/>
                          <a:pt x="1543050" y="4"/>
                        </a:cubicBezTo>
                        <a:cubicBezTo>
                          <a:pt x="1885950" y="2121"/>
                          <a:pt x="2331508" y="779996"/>
                          <a:pt x="2590800" y="869954"/>
                        </a:cubicBezTo>
                        <a:cubicBezTo>
                          <a:pt x="2850092" y="959912"/>
                          <a:pt x="3098800" y="539754"/>
                          <a:pt x="3098800" y="539754"/>
                        </a:cubicBezTo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AA71C9F-0BC8-0285-75A6-9495B2D4173C}"/>
                    </a:ext>
                  </a:extLst>
                </p:cNvPr>
                <p:cNvSpPr txBox="1"/>
                <p:nvPr/>
              </p:nvSpPr>
              <p:spPr>
                <a:xfrm>
                  <a:off x="7573198" y="5413281"/>
                  <a:ext cx="1160474" cy="253916"/>
                </a:xfrm>
                <a:prstGeom prst="rect">
                  <a:avLst/>
                </a:prstGeom>
                <a:solidFill>
                  <a:schemeClr val="bg1">
                    <a:alpha val="46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rgbClr val="22B3FC"/>
                      </a:solidFill>
                      <a:latin typeface="+mj-lt"/>
                    </a:rPr>
                    <a:t>Photodiode 1</a:t>
                  </a:r>
                  <a:endParaRPr lang="en-US" sz="800" b="1" dirty="0">
                    <a:solidFill>
                      <a:srgbClr val="22B3FC"/>
                    </a:solidFill>
                    <a:latin typeface="+mj-lt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4AB5FAD-2021-41AF-EE49-C77EBD0F4BA4}"/>
                    </a:ext>
                  </a:extLst>
                </p:cNvPr>
                <p:cNvSpPr txBox="1"/>
                <p:nvPr/>
              </p:nvSpPr>
              <p:spPr>
                <a:xfrm>
                  <a:off x="7994734" y="6230799"/>
                  <a:ext cx="1160474" cy="253916"/>
                </a:xfrm>
                <a:prstGeom prst="rect">
                  <a:avLst/>
                </a:prstGeom>
                <a:solidFill>
                  <a:schemeClr val="bg1">
                    <a:alpha val="46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accent2"/>
                      </a:solidFill>
                      <a:latin typeface="+mj-lt"/>
                    </a:rPr>
                    <a:t>Photodiode 2</a:t>
                  </a:r>
                  <a:endParaRPr lang="en-US" sz="800" b="1" dirty="0">
                    <a:solidFill>
                      <a:schemeClr val="accent2"/>
                    </a:solidFill>
                    <a:latin typeface="+mj-lt"/>
                  </a:endParaRPr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E425C96B-D8FD-B1A0-298D-F0B8D2E74FC7}"/>
                    </a:ext>
                  </a:extLst>
                </p:cNvPr>
                <p:cNvSpPr/>
                <p:nvPr/>
              </p:nvSpPr>
              <p:spPr>
                <a:xfrm>
                  <a:off x="10542223" y="5606093"/>
                  <a:ext cx="933450" cy="9035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0EC68806-B385-3410-6805-C9E60F7E8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08948" y="5430871"/>
                  <a:ext cx="0" cy="626985"/>
                </a:xfrm>
                <a:prstGeom prst="straightConnector1">
                  <a:avLst/>
                </a:prstGeom>
                <a:ln w="127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F99578A-EB01-2568-D9E7-8F3ABAF8A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08948" y="6049615"/>
                  <a:ext cx="707428" cy="0"/>
                </a:xfrm>
                <a:prstGeom prst="straightConnector1">
                  <a:avLst/>
                </a:prstGeom>
                <a:ln w="12700">
                  <a:solidFill>
                    <a:srgbClr val="22B3F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35766FDE-FC9D-7E4C-E9CF-7F23AC50E80A}"/>
                  </a:ext>
                </a:extLst>
              </p:cNvPr>
              <p:cNvSpPr/>
              <p:nvPr/>
            </p:nvSpPr>
            <p:spPr>
              <a:xfrm flipV="1">
                <a:off x="10617202" y="5606093"/>
                <a:ext cx="858468" cy="882034"/>
              </a:xfrm>
              <a:prstGeom prst="arc">
                <a:avLst>
                  <a:gd name="adj1" fmla="val 16200000"/>
                  <a:gd name="adj2" fmla="val 4175689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B62132BE-DE9A-F7E8-26C6-EC14F7F8C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1428" y="6591655"/>
                <a:ext cx="241960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D54B98E1-0DB0-CC45-EB99-D67CCC556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447" y="5268258"/>
                <a:ext cx="0" cy="13415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BDB0125-052B-6761-6538-86B2EADBE185}"/>
                  </a:ext>
                </a:extLst>
              </p:cNvPr>
              <p:cNvSpPr txBox="1"/>
              <p:nvPr/>
            </p:nvSpPr>
            <p:spPr>
              <a:xfrm rot="16200000">
                <a:off x="6848496" y="5875712"/>
                <a:ext cx="1160474" cy="307777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+mj-lt"/>
                  </a:rPr>
                  <a:t>Intensity</a:t>
                </a:r>
                <a:endParaRPr lang="en-US" sz="1050" b="1" dirty="0">
                  <a:latin typeface="+mj-lt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543407-A568-52FF-FA64-E5E98D0C5F39}"/>
                  </a:ext>
                </a:extLst>
              </p:cNvPr>
              <p:cNvSpPr txBox="1"/>
              <p:nvPr/>
            </p:nvSpPr>
            <p:spPr>
              <a:xfrm>
                <a:off x="8219294" y="6567398"/>
                <a:ext cx="1160474" cy="307777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+mj-lt"/>
                  </a:rPr>
                  <a:t>Time</a:t>
                </a:r>
                <a:endParaRPr lang="en-US" sz="105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C603B-C341-3CA7-118C-B4C5D434913B}"/>
                    </a:ext>
                  </a:extLst>
                </p:cNvPr>
                <p:cNvSpPr txBox="1"/>
                <p:nvPr/>
              </p:nvSpPr>
              <p:spPr>
                <a:xfrm>
                  <a:off x="11233269" y="5201140"/>
                  <a:ext cx="832216" cy="4065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C603B-C341-3CA7-118C-B4C5D4349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269" y="5201140"/>
                  <a:ext cx="832216" cy="406586"/>
                </a:xfrm>
                <a:prstGeom prst="rect">
                  <a:avLst/>
                </a:prstGeom>
                <a:blipFill>
                  <a:blip r:embed="rId6"/>
                  <a:stretch>
                    <a:fillRect l="-4412" t="-4478" r="-4412"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11E58B-571D-3D7B-BE30-CB7585659E13}"/>
                </a:ext>
              </a:extLst>
            </p:cNvPr>
            <p:cNvSpPr txBox="1"/>
            <p:nvPr/>
          </p:nvSpPr>
          <p:spPr>
            <a:xfrm>
              <a:off x="8936168" y="5327183"/>
              <a:ext cx="862472" cy="369332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gency FB" panose="020B050302020202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FRINGE</a:t>
              </a:r>
              <a:endParaRPr lang="en-US" sz="1200" b="1" dirty="0"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8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3CCD45-3FB9-9EAC-DA64-6B4EF37B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233038" y="347098"/>
            <a:ext cx="4595364" cy="64335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A16266-2929-B5DF-DAD5-8A09FE0802A7}"/>
              </a:ext>
            </a:extLst>
          </p:cNvPr>
          <p:cNvSpPr txBox="1"/>
          <p:nvPr/>
        </p:nvSpPr>
        <p:spPr>
          <a:xfrm>
            <a:off x="207608" y="23428"/>
            <a:ext cx="61468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Assemble and align </a:t>
            </a:r>
          </a:p>
          <a:p>
            <a:r>
              <a:rPr lang="en-US" sz="4400" dirty="0">
                <a:latin typeface="+mj-lt"/>
              </a:rPr>
              <a:t>the interferometer with the preassembled stage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DEA447-355C-B833-1DF0-E8ED0DEECB18}"/>
              </a:ext>
            </a:extLst>
          </p:cNvPr>
          <p:cNvGrpSpPr/>
          <p:nvPr/>
        </p:nvGrpSpPr>
        <p:grpSpPr>
          <a:xfrm>
            <a:off x="4412567" y="2751312"/>
            <a:ext cx="7673811" cy="4029296"/>
            <a:chOff x="4293761" y="2772617"/>
            <a:chExt cx="7673811" cy="402929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39ADAD0-F584-1AB4-48F2-D22C1937E42B}"/>
                </a:ext>
              </a:extLst>
            </p:cNvPr>
            <p:cNvCxnSpPr>
              <a:cxnSpLocks/>
            </p:cNvCxnSpPr>
            <p:nvPr/>
          </p:nvCxnSpPr>
          <p:spPr>
            <a:xfrm>
              <a:off x="5716443" y="2987706"/>
              <a:ext cx="846917" cy="30848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FD9A95-CC1F-33BA-06A0-BD2C54D73ADB}"/>
                </a:ext>
              </a:extLst>
            </p:cNvPr>
            <p:cNvSpPr txBox="1"/>
            <p:nvPr/>
          </p:nvSpPr>
          <p:spPr>
            <a:xfrm>
              <a:off x="4381610" y="2772617"/>
              <a:ext cx="1452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He-Ne laser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161FC1-EB56-9C2D-E51E-6DC2D9036823}"/>
                </a:ext>
              </a:extLst>
            </p:cNvPr>
            <p:cNvSpPr txBox="1"/>
            <p:nvPr/>
          </p:nvSpPr>
          <p:spPr>
            <a:xfrm>
              <a:off x="4293761" y="5243309"/>
              <a:ext cx="154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Turning mirror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89E3B61-8949-75EA-1156-E612C14F62D4}"/>
                </a:ext>
              </a:extLst>
            </p:cNvPr>
            <p:cNvCxnSpPr>
              <a:cxnSpLocks/>
            </p:cNvCxnSpPr>
            <p:nvPr/>
          </p:nvCxnSpPr>
          <p:spPr>
            <a:xfrm>
              <a:off x="5780612" y="5458398"/>
              <a:ext cx="846917" cy="30848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62A70-E87F-24B1-F963-A5F7C92A5941}"/>
                </a:ext>
              </a:extLst>
            </p:cNvPr>
            <p:cNvSpPr txBox="1"/>
            <p:nvPr/>
          </p:nvSpPr>
          <p:spPr>
            <a:xfrm>
              <a:off x="6497321" y="6432581"/>
              <a:ext cx="16364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Detector bench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850F9B-072F-4D6C-DDEC-C04603DA1B66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8133813" y="6272815"/>
              <a:ext cx="345540" cy="34443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D8766-E711-CCB8-25D1-289B639CE0D4}"/>
                </a:ext>
              </a:extLst>
            </p:cNvPr>
            <p:cNvSpPr txBox="1"/>
            <p:nvPr/>
          </p:nvSpPr>
          <p:spPr>
            <a:xfrm>
              <a:off x="10543516" y="5547276"/>
              <a:ext cx="13120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Fixed corner cube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D66CF2-5103-B04B-ACC4-B49116B78376}"/>
                </a:ext>
              </a:extLst>
            </p:cNvPr>
            <p:cNvSpPr txBox="1"/>
            <p:nvPr/>
          </p:nvSpPr>
          <p:spPr>
            <a:xfrm>
              <a:off x="10655474" y="4024111"/>
              <a:ext cx="13120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Mobile corner cube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40190A-9C9A-6511-9BEA-0F441A58C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420" y="5728985"/>
              <a:ext cx="4994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C3B23D-B9DB-08EE-4886-D87E9C41D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3480" y="4208718"/>
              <a:ext cx="186199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176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D70FB63-1C3C-9A9B-7695-846583F7271D}"/>
              </a:ext>
            </a:extLst>
          </p:cNvPr>
          <p:cNvGrpSpPr/>
          <p:nvPr/>
        </p:nvGrpSpPr>
        <p:grpSpPr>
          <a:xfrm>
            <a:off x="256666" y="1743608"/>
            <a:ext cx="11892843" cy="5114392"/>
            <a:chOff x="79422" y="1808788"/>
            <a:chExt cx="11892843" cy="51143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E382BA-BAAA-16D3-93AC-CAEA0F9D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142" y="1808788"/>
              <a:ext cx="7868332" cy="42294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53E04A-67F4-24EE-0651-20EAB0A84BCF}"/>
                </a:ext>
              </a:extLst>
            </p:cNvPr>
            <p:cNvSpPr txBox="1"/>
            <p:nvPr/>
          </p:nvSpPr>
          <p:spPr>
            <a:xfrm>
              <a:off x="5412213" y="3892579"/>
              <a:ext cx="2163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Laser  mounts (2x) with M4 setscrews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086DAF-B235-5F08-6956-D078910D88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3217" y="3843912"/>
              <a:ext cx="620485" cy="27769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02E231-9338-5894-2C48-1BC1D8B3C5CA}"/>
                </a:ext>
              </a:extLst>
            </p:cNvPr>
            <p:cNvSpPr txBox="1"/>
            <p:nvPr/>
          </p:nvSpPr>
          <p:spPr>
            <a:xfrm>
              <a:off x="4547156" y="1861325"/>
              <a:ext cx="145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Laser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3E1865-4147-2D7D-042A-9A6189F38F39}"/>
                </a:ext>
              </a:extLst>
            </p:cNvPr>
            <p:cNvCxnSpPr>
              <a:cxnSpLocks/>
            </p:cNvCxnSpPr>
            <p:nvPr/>
          </p:nvCxnSpPr>
          <p:spPr>
            <a:xfrm>
              <a:off x="5593702" y="2270780"/>
              <a:ext cx="1117266" cy="56741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AB72E9-6772-0D86-7D95-A5160340AB00}"/>
                </a:ext>
              </a:extLst>
            </p:cNvPr>
            <p:cNvSpPr txBox="1"/>
            <p:nvPr/>
          </p:nvSpPr>
          <p:spPr>
            <a:xfrm>
              <a:off x="9722114" y="3892579"/>
              <a:ext cx="22501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PH1.5 optical post holders (2x) attached to the optical breadboard using ¼-20 setscrews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52CAA3-4C38-8A2B-50B5-637C2193FD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9984" y="4384289"/>
              <a:ext cx="522130" cy="4914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CE295B-60A9-D1E3-998A-B404857A5A5F}"/>
                </a:ext>
              </a:extLst>
            </p:cNvPr>
            <p:cNvSpPr txBox="1"/>
            <p:nvPr/>
          </p:nvSpPr>
          <p:spPr>
            <a:xfrm>
              <a:off x="9520748" y="3412283"/>
              <a:ext cx="2322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TR50 optical posts (2x)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B6CB8E-F391-7D16-29FA-5BA0A02C7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4002" y="3596949"/>
              <a:ext cx="486746" cy="13373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574C2A-2BD3-F70A-31D1-8D8D17E4657C}"/>
                </a:ext>
              </a:extLst>
            </p:cNvPr>
            <p:cNvSpPr txBox="1"/>
            <p:nvPr/>
          </p:nvSpPr>
          <p:spPr>
            <a:xfrm>
              <a:off x="2396208" y="6499920"/>
              <a:ext cx="226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Base clamp (BA1SL 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7E3C62-3CE2-DFE1-31D3-8D87F421339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3183630" y="5844804"/>
              <a:ext cx="344224" cy="65511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D22D50-7EB8-4BA8-D0C9-0C62FE1E3EE8}"/>
                </a:ext>
              </a:extLst>
            </p:cNvPr>
            <p:cNvSpPr txBox="1"/>
            <p:nvPr/>
          </p:nvSpPr>
          <p:spPr>
            <a:xfrm>
              <a:off x="4785856" y="6276849"/>
              <a:ext cx="18249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¼-20 L0.75 in. bolt and washer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5AF875-CD0B-59D8-7125-36E50571D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0044" y="5528066"/>
              <a:ext cx="1293635" cy="70011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865B86-D9BD-D2DF-EA20-C95D33BE246B}"/>
                </a:ext>
              </a:extLst>
            </p:cNvPr>
            <p:cNvSpPr txBox="1"/>
            <p:nvPr/>
          </p:nvSpPr>
          <p:spPr>
            <a:xfrm>
              <a:off x="421101" y="4121611"/>
              <a:ext cx="1320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optical post (TR50)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F857C19-CE7C-EA0F-954E-2B9FC2B003BE}"/>
                </a:ext>
              </a:extLst>
            </p:cNvPr>
            <p:cNvCxnSpPr>
              <a:cxnSpLocks/>
            </p:cNvCxnSpPr>
            <p:nvPr/>
          </p:nvCxnSpPr>
          <p:spPr>
            <a:xfrm>
              <a:off x="1651519" y="3830501"/>
              <a:ext cx="63674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7CF613-BCF4-2C74-5218-450A5057E6C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547" y="4474028"/>
              <a:ext cx="64411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60011A-C791-AC67-32C6-C8F30D27D22C}"/>
                </a:ext>
              </a:extLst>
            </p:cNvPr>
            <p:cNvSpPr txBox="1"/>
            <p:nvPr/>
          </p:nvSpPr>
          <p:spPr>
            <a:xfrm>
              <a:off x="237931" y="4849676"/>
              <a:ext cx="1719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optical post holder (PH50)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C9C47A-6AFB-B57F-A970-929FCD0363DE}"/>
                </a:ext>
              </a:extLst>
            </p:cNvPr>
            <p:cNvCxnSpPr>
              <a:cxnSpLocks/>
            </p:cNvCxnSpPr>
            <p:nvPr/>
          </p:nvCxnSpPr>
          <p:spPr>
            <a:xfrm>
              <a:off x="1793299" y="5237583"/>
              <a:ext cx="64411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3F93F0C-FF1F-CEFF-36B2-9B2C5F258CEF}"/>
                </a:ext>
              </a:extLst>
            </p:cNvPr>
            <p:cNvSpPr txBox="1"/>
            <p:nvPr/>
          </p:nvSpPr>
          <p:spPr>
            <a:xfrm>
              <a:off x="79422" y="3634697"/>
              <a:ext cx="1633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2x1 Mechblock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4A46A60-4E61-D730-2F98-EB48B5391D5B}"/>
              </a:ext>
            </a:extLst>
          </p:cNvPr>
          <p:cNvSpPr txBox="1"/>
          <p:nvPr/>
        </p:nvSpPr>
        <p:spPr>
          <a:xfrm>
            <a:off x="6380109" y="10356"/>
            <a:ext cx="585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Laser mounting &amp; steering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573C3A5-1B5C-6294-3887-70FF3F8F3CE7}"/>
              </a:ext>
            </a:extLst>
          </p:cNvPr>
          <p:cNvGrpSpPr/>
          <p:nvPr/>
        </p:nvGrpSpPr>
        <p:grpSpPr>
          <a:xfrm>
            <a:off x="372212" y="143466"/>
            <a:ext cx="5653853" cy="2548310"/>
            <a:chOff x="176269" y="120140"/>
            <a:chExt cx="5653853" cy="254831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5E2A677-C77C-3DD4-5C47-D8431BFE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89" y="1859474"/>
              <a:ext cx="883850" cy="61001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994B029-42EF-4986-C723-C81AF21E3DC5}"/>
                </a:ext>
              </a:extLst>
            </p:cNvPr>
            <p:cNvGrpSpPr/>
            <p:nvPr/>
          </p:nvGrpSpPr>
          <p:grpSpPr>
            <a:xfrm>
              <a:off x="176269" y="120140"/>
              <a:ext cx="5653853" cy="2548310"/>
              <a:chOff x="134281" y="45495"/>
              <a:chExt cx="5653853" cy="254831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C7C87EB-387A-9DC8-AEB3-B7D1C1890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4250" y="45495"/>
                <a:ext cx="1970221" cy="2548310"/>
              </a:xfrm>
              <a:prstGeom prst="rect">
                <a:avLst/>
              </a:prstGeom>
            </p:spPr>
          </p:pic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9CAAFAE-1C40-4F15-F57D-C04AC9D2A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5143" y="899027"/>
                <a:ext cx="574882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8DFDA9-2636-7F19-DE7E-B1B1F0FCDAD0}"/>
                  </a:ext>
                </a:extLst>
              </p:cNvPr>
              <p:cNvSpPr txBox="1"/>
              <p:nvPr/>
            </p:nvSpPr>
            <p:spPr>
              <a:xfrm>
                <a:off x="3817913" y="578664"/>
                <a:ext cx="1970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Copper coated turning mirror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065A95-6625-F281-DB83-6F18C3350CB1}"/>
                  </a:ext>
                </a:extLst>
              </p:cNvPr>
              <p:cNvSpPr txBox="1"/>
              <p:nvPr/>
            </p:nvSpPr>
            <p:spPr>
              <a:xfrm>
                <a:off x="134281" y="1108143"/>
                <a:ext cx="1605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half round washers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F1A238F-DC5F-E29E-5FEC-149E06BFED26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1739957" y="1431309"/>
                <a:ext cx="764634" cy="451531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CAE0BA2-D137-7A92-8D72-6ED2323868A7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1739957" y="1078852"/>
                <a:ext cx="702039" cy="352457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544E9AD-14D2-42AB-F56F-BDF6C81636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8813" y="1493930"/>
                <a:ext cx="574882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15B78B-F060-C667-0584-E9A7E261C8FE}"/>
                  </a:ext>
                </a:extLst>
              </p:cNvPr>
              <p:cNvSpPr txBox="1"/>
              <p:nvPr/>
            </p:nvSpPr>
            <p:spPr>
              <a:xfrm>
                <a:off x="3020346" y="1287551"/>
                <a:ext cx="155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L12 screw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F5AB1F6-A31C-2322-9449-25F26DFDD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9660" y="938753"/>
                <a:ext cx="497964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A144C4-4079-BEF5-8B4B-2AA5A00CB2A6}"/>
                  </a:ext>
                </a:extLst>
              </p:cNvPr>
              <p:cNvSpPr txBox="1"/>
              <p:nvPr/>
            </p:nvSpPr>
            <p:spPr>
              <a:xfrm>
                <a:off x="303311" y="725282"/>
                <a:ext cx="155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M4 L10 screw</a:t>
                </a:r>
              </a:p>
            </p:txBody>
          </p:sp>
        </p:grpSp>
      </p:grpSp>
      <p:pic>
        <p:nvPicPr>
          <p:cNvPr id="1030" name="Picture 6" descr="Emoticon With Dollars Stock Illustration - Download Image Now - Currency,  Emoticon, Dollar Sign - iStock">
            <a:extLst>
              <a:ext uri="{FF2B5EF4-FFF2-40B4-BE49-F238E27FC236}">
                <a16:creationId xmlns:a16="http://schemas.microsoft.com/office/drawing/2014/main" id="{C6FF4D43-E9CD-51E6-7E01-41A5D0E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33" y="1075396"/>
            <a:ext cx="1947396" cy="11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6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93462306-FDAF-E86D-F73A-B086035C5937}"/>
              </a:ext>
            </a:extLst>
          </p:cNvPr>
          <p:cNvGrpSpPr/>
          <p:nvPr/>
        </p:nvGrpSpPr>
        <p:grpSpPr>
          <a:xfrm>
            <a:off x="543222" y="970385"/>
            <a:ext cx="11391090" cy="5053053"/>
            <a:chOff x="571214" y="1343609"/>
            <a:chExt cx="11391090" cy="505305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7F07EC-1056-E77E-FF4F-A6E1C0A2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14" y="2183364"/>
              <a:ext cx="3043245" cy="351143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6F497-B904-AC55-6C5A-288B91693985}"/>
                </a:ext>
              </a:extLst>
            </p:cNvPr>
            <p:cNvSpPr txBox="1"/>
            <p:nvPr/>
          </p:nvSpPr>
          <p:spPr>
            <a:xfrm>
              <a:off x="2403699" y="2502226"/>
              <a:ext cx="2163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Moving corner cube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9E0B20-9ABD-FE58-F1DF-13855B5E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118" y="2729205"/>
              <a:ext cx="61115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E09E71-72AE-EBAA-A5F1-E3AC28B2BA0C}"/>
                </a:ext>
              </a:extLst>
            </p:cNvPr>
            <p:cNvGrpSpPr/>
            <p:nvPr/>
          </p:nvGrpSpPr>
          <p:grpSpPr>
            <a:xfrm>
              <a:off x="3787611" y="1343609"/>
              <a:ext cx="8174693" cy="5053053"/>
              <a:chOff x="3942184" y="0"/>
              <a:chExt cx="8174693" cy="505305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99FAF2-863A-1D43-0288-7658F0F48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0417" y="0"/>
                <a:ext cx="2916460" cy="4324739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6BF48CE-6300-DD99-EDE1-1A3F8C0F2A09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V="1">
                <a:off x="8649477" y="3713584"/>
                <a:ext cx="1278294" cy="115480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F223F-0135-A42B-C0A9-56B43F20BB51}"/>
                  </a:ext>
                </a:extLst>
              </p:cNvPr>
              <p:cNvSpPr txBox="1"/>
              <p:nvPr/>
            </p:nvSpPr>
            <p:spPr>
              <a:xfrm>
                <a:off x="3942184" y="4683721"/>
                <a:ext cx="4707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Use base clamp (BA1S ) for lateral adjustment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889E31-91EB-14B1-1D86-6971DFDA7291}"/>
                  </a:ext>
                </a:extLst>
              </p:cNvPr>
              <p:cNvSpPr txBox="1"/>
              <p:nvPr/>
            </p:nvSpPr>
            <p:spPr>
              <a:xfrm>
                <a:off x="6865379" y="2955151"/>
                <a:ext cx="18249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¼-20 L0.75 in. bolt and washer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5536C31-9442-4976-F255-DDB11CC5EBAE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8690283" y="3278317"/>
                <a:ext cx="976231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42379-68AB-3CBC-4DC2-6451E43C4E36}"/>
                  </a:ext>
                </a:extLst>
              </p:cNvPr>
              <p:cNvSpPr txBox="1"/>
              <p:nvPr/>
            </p:nvSpPr>
            <p:spPr>
              <a:xfrm>
                <a:off x="7777832" y="806438"/>
                <a:ext cx="1824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Fixed corner cube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07D08B8-97CD-4F47-7D97-2A7E3F0D8D48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9602736" y="991104"/>
                <a:ext cx="85688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222473-57AA-35E6-F33D-16E93F215083}"/>
                  </a:ext>
                </a:extLst>
              </p:cNvPr>
              <p:cNvSpPr txBox="1"/>
              <p:nvPr/>
            </p:nvSpPr>
            <p:spPr>
              <a:xfrm>
                <a:off x="5714392" y="1435616"/>
                <a:ext cx="412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optical post (TR50) for vertical adjustment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D918AA3-28DB-0B55-F99D-51C89FD3C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0046" y="1620282"/>
                <a:ext cx="85688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623866-99A2-DC22-0055-EDAF0972D2DF}"/>
                  </a:ext>
                </a:extLst>
              </p:cNvPr>
              <p:cNvSpPr txBox="1"/>
              <p:nvPr/>
            </p:nvSpPr>
            <p:spPr>
              <a:xfrm>
                <a:off x="6999801" y="2164634"/>
                <a:ext cx="2602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optical post holder (PH50)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DC57F8D-29AC-FBC8-ABE4-6C19069B6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2681" y="2318827"/>
                <a:ext cx="85688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2355C7-CA01-A858-5B9F-4903DEA11F5D}"/>
                </a:ext>
              </a:extLst>
            </p:cNvPr>
            <p:cNvSpPr txBox="1"/>
            <p:nvPr/>
          </p:nvSpPr>
          <p:spPr>
            <a:xfrm>
              <a:off x="2969635" y="3724314"/>
              <a:ext cx="2602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optical post holder (PH30)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59E841-FC11-0A19-7104-ED265E264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0829" y="3928332"/>
              <a:ext cx="123880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0F0518-C75E-133C-94C5-5CE465599D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62941" y="5089850"/>
              <a:ext cx="874577" cy="100544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C14C52-7890-418F-7D3C-09EC962B0F89}"/>
                </a:ext>
              </a:extLst>
            </p:cNvPr>
            <p:cNvSpPr txBox="1"/>
            <p:nvPr/>
          </p:nvSpPr>
          <p:spPr>
            <a:xfrm>
              <a:off x="3644772" y="4130083"/>
              <a:ext cx="2647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optical post (TR20) inside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E8522E2-8E23-BC89-0225-5A335DF43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6863" y="4378117"/>
              <a:ext cx="22393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F0B7060-BBC9-2DF6-1024-81075C7BF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731" y="4684478"/>
              <a:ext cx="1367880" cy="5067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C70A69-6FBB-4FE6-DE3D-BA586BC873ED}"/>
                </a:ext>
              </a:extLst>
            </p:cNvPr>
            <p:cNvSpPr txBox="1"/>
            <p:nvPr/>
          </p:nvSpPr>
          <p:spPr>
            <a:xfrm>
              <a:off x="3644771" y="4499415"/>
              <a:ext cx="2647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M6 L16 bolt and washer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65AA31-FC2E-4D6D-1F52-53F6106932B9}"/>
              </a:ext>
            </a:extLst>
          </p:cNvPr>
          <p:cNvSpPr txBox="1"/>
          <p:nvPr/>
        </p:nvSpPr>
        <p:spPr>
          <a:xfrm>
            <a:off x="3250094" y="240480"/>
            <a:ext cx="5691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Corner cubes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4C1D0-1B84-805A-4EFF-FFFA8C80069F}"/>
              </a:ext>
            </a:extLst>
          </p:cNvPr>
          <p:cNvSpPr txBox="1"/>
          <p:nvPr/>
        </p:nvSpPr>
        <p:spPr>
          <a:xfrm>
            <a:off x="-76136" y="6176708"/>
            <a:ext cx="1237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¼ wave plates will need be attached on the face of the corner cubes</a:t>
            </a:r>
          </a:p>
        </p:txBody>
      </p:sp>
    </p:spTree>
    <p:extLst>
      <p:ext uri="{BB962C8B-B14F-4D97-AF65-F5344CB8AC3E}">
        <p14:creationId xmlns:p14="http://schemas.microsoft.com/office/powerpoint/2010/main" val="415239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B774D-295A-BB31-02ED-1BFFCCD3D8B8}"/>
              </a:ext>
            </a:extLst>
          </p:cNvPr>
          <p:cNvSpPr txBox="1"/>
          <p:nvPr/>
        </p:nvSpPr>
        <p:spPr>
          <a:xfrm>
            <a:off x="35775" y="0"/>
            <a:ext cx="11721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</a:rPr>
              <a:t>Polarized beam splitter on a tip tilt mount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2AD28B-13B7-B76E-C73F-801E7090B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3"/>
          <a:stretch/>
        </p:blipFill>
        <p:spPr>
          <a:xfrm>
            <a:off x="402320" y="1091212"/>
            <a:ext cx="5494386" cy="5563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C926D3-0322-C28E-67B5-EF40B728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305" y="1302634"/>
            <a:ext cx="4140154" cy="48113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D22E5F-85BD-3A83-DBE6-03447635D283}"/>
              </a:ext>
            </a:extLst>
          </p:cNvPr>
          <p:cNvCxnSpPr>
            <a:cxnSpLocks/>
          </p:cNvCxnSpPr>
          <p:nvPr/>
        </p:nvCxnSpPr>
        <p:spPr>
          <a:xfrm flipH="1">
            <a:off x="3771900" y="3334871"/>
            <a:ext cx="3603812" cy="14926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32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2190</Words>
  <Application>Microsoft Office PowerPoint</Application>
  <PresentationFormat>Widescreen</PresentationFormat>
  <Paragraphs>341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Adobe Ming Std L</vt:lpstr>
      <vt:lpstr>Agency FB</vt:lpstr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Dhanooj Bobba</dc:creator>
  <cp:lastModifiedBy>Dhanooj Bobba</cp:lastModifiedBy>
  <cp:revision>52</cp:revision>
  <dcterms:created xsi:type="dcterms:W3CDTF">2023-09-02T19:19:01Z</dcterms:created>
  <dcterms:modified xsi:type="dcterms:W3CDTF">2023-09-30T00:04:50Z</dcterms:modified>
</cp:coreProperties>
</file>